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6" r:id="rId4"/>
  </p:sldMasterIdLst>
  <p:notesMasterIdLst>
    <p:notesMasterId r:id="rId40"/>
  </p:notesMasterIdLst>
  <p:sldIdLst>
    <p:sldId id="277" r:id="rId5"/>
    <p:sldId id="267" r:id="rId6"/>
    <p:sldId id="263" r:id="rId7"/>
    <p:sldId id="273" r:id="rId8"/>
    <p:sldId id="274" r:id="rId9"/>
    <p:sldId id="278" r:id="rId10"/>
    <p:sldId id="304" r:id="rId11"/>
    <p:sldId id="279" r:id="rId12"/>
    <p:sldId id="280" r:id="rId13"/>
    <p:sldId id="281" r:id="rId14"/>
    <p:sldId id="282" r:id="rId15"/>
    <p:sldId id="283" r:id="rId16"/>
    <p:sldId id="284" r:id="rId17"/>
    <p:sldId id="285" r:id="rId18"/>
    <p:sldId id="286" r:id="rId19"/>
    <p:sldId id="287" r:id="rId20"/>
    <p:sldId id="288" r:id="rId21"/>
    <p:sldId id="289" r:id="rId22"/>
    <p:sldId id="290" r:id="rId23"/>
    <p:sldId id="291" r:id="rId24"/>
    <p:sldId id="292" r:id="rId25"/>
    <p:sldId id="305" r:id="rId26"/>
    <p:sldId id="306" r:id="rId27"/>
    <p:sldId id="293" r:id="rId28"/>
    <p:sldId id="294" r:id="rId29"/>
    <p:sldId id="295" r:id="rId30"/>
    <p:sldId id="296" r:id="rId31"/>
    <p:sldId id="297" r:id="rId32"/>
    <p:sldId id="298" r:id="rId33"/>
    <p:sldId id="299" r:id="rId34"/>
    <p:sldId id="300" r:id="rId35"/>
    <p:sldId id="301" r:id="rId36"/>
    <p:sldId id="302" r:id="rId37"/>
    <p:sldId id="303" r:id="rId38"/>
    <p:sldId id="272" r:id="rId39"/>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9pPr>
  </p:defaultTextStyle>
  <p:extLst>
    <p:ext uri="{521415D9-36F7-43E2-AB2F-B90AF26B5E84}">
      <p14:sectionLst xmlns:p14="http://schemas.microsoft.com/office/powerpoint/2010/main">
        <p14:section name="Vaikejaotis" id="{B5435567-354B-485C-8838-15C088493F20}">
          <p14:sldIdLst>
            <p14:sldId id="277"/>
            <p14:sldId id="267"/>
            <p14:sldId id="263"/>
            <p14:sldId id="273"/>
            <p14:sldId id="274"/>
            <p14:sldId id="278"/>
            <p14:sldId id="304"/>
            <p14:sldId id="279"/>
            <p14:sldId id="280"/>
            <p14:sldId id="281"/>
            <p14:sldId id="282"/>
            <p14:sldId id="283"/>
            <p14:sldId id="284"/>
            <p14:sldId id="285"/>
            <p14:sldId id="286"/>
            <p14:sldId id="287"/>
            <p14:sldId id="288"/>
            <p14:sldId id="289"/>
            <p14:sldId id="290"/>
            <p14:sldId id="291"/>
            <p14:sldId id="292"/>
            <p14:sldId id="305"/>
            <p14:sldId id="306"/>
            <p14:sldId id="293"/>
            <p14:sldId id="294"/>
            <p14:sldId id="295"/>
            <p14:sldId id="296"/>
            <p14:sldId id="297"/>
            <p14:sldId id="298"/>
            <p14:sldId id="299"/>
            <p14:sldId id="300"/>
            <p14:sldId id="301"/>
            <p14:sldId id="302"/>
            <p14:sldId id="303"/>
            <p14:sldId id="272"/>
          </p14:sldIdLst>
        </p14:section>
      </p14:section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F989727-5638-22D3-C4F7-30DAE6CE4F3B}" name="Kätlyn Kangur" initials="KK" userId="S::katlyn.kangur@kik.ee::c084c0ea-666e-44b5-a119-af27763d12ca" providerId="AD"/>
  <p188:author id="{46821C44-B344-323A-3201-5F64EFC9B5DB}" name="Kärt Kriiva" initials="KK" userId="S::kart.kriiva@kik.ee::1a945b2c-efbb-4378-a37e-f00af49c6282" providerId="AD"/>
  <p188:author id="{4F8D0C5D-D9DF-09EF-AA4C-5FA4327C8F26}" name="Kristjan Kalda" initials="KK" userId="S::kristjan.kalda@kik.ee::8c6cb767-7ca1-4897-b99b-cfd5e4b3670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0000"/>
    <a:srgbClr val="060F18"/>
    <a:srgbClr val="767171"/>
    <a:srgbClr val="8C030E"/>
    <a:srgbClr val="782825"/>
    <a:srgbClr val="F1F1F1"/>
    <a:srgbClr val="A4955A"/>
    <a:srgbClr val="78292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102" dt="2026-09-02T10:07:02.950"/>
    <p1510:client id="{374BA8DA-6A33-2135-16EA-C5EF9EBA4FD4}" v="2" dt="2026-09-02T09:36:41.108"/>
    <p1510:client id="{EECB94BA-EBCC-4501-8958-A95CA75369EF}" v="6" dt="2026-09-02T07:46:41.014"/>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a:tcStyle>
        <a:tcBdr/>
        <a:fill>
          <a:solidFill>
            <a:srgbClr val="D4D5D5"/>
          </a:solidFill>
        </a:fill>
      </a:tcStyle>
    </a:band2H>
    <a:firstCol>
      <a:tcTxStyle b="on" i="off">
        <a:fontRef idx="minor">
          <a:srgbClr val="FFFFFF"/>
        </a:fontRef>
        <a:srgbClr val="FFFFFF"/>
      </a:tcTxStyle>
      <a:tcStyle>
        <a:tcBdr>
          <a:left>
            <a:ln w="12700" cap="flat">
              <a:solidFill>
                <a:srgbClr val="5E5E5E"/>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38100" cap="flat">
              <a:solidFill>
                <a:srgbClr val="CB297B"/>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FFFFFF"/>
          </a:solid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5E5E5E"/>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6" d="100"/>
          <a:sy n="76" d="100"/>
        </p:scale>
        <p:origin x="654"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8/10/relationships/authors" Target="authors.xml"/><Relationship Id="rId20" Type="http://schemas.openxmlformats.org/officeDocument/2006/relationships/slide" Target="slides/slide16.xml"/><Relationship Id="rId4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2" name="Shape 222"/>
          <p:cNvSpPr>
            <a:spLocks noGrp="1" noRot="1" noChangeAspect="1"/>
          </p:cNvSpPr>
          <p:nvPr>
            <p:ph type="sldImg"/>
          </p:nvPr>
        </p:nvSpPr>
        <p:spPr>
          <a:xfrm>
            <a:off x="1143000" y="685800"/>
            <a:ext cx="4572000" cy="3429000"/>
          </a:xfrm>
          <a:prstGeom prst="rect">
            <a:avLst/>
          </a:prstGeom>
        </p:spPr>
        <p:txBody>
          <a:bodyPr/>
          <a:lstStyle/>
          <a:p>
            <a:endParaRPr/>
          </a:p>
        </p:txBody>
      </p:sp>
      <p:sp>
        <p:nvSpPr>
          <p:cNvPr id="223" name="Shape 223"/>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a:xfrm>
            <a:off x="381000" y="685800"/>
            <a:ext cx="6096000" cy="3429000"/>
          </a:xfrm>
        </p:spPr>
        <p:txBody>
          <a:bodyPr/>
          <a:lstStyle/>
          <a:p>
            <a:endParaRPr lang="et-EE"/>
          </a:p>
        </p:txBody>
      </p:sp>
      <p:sp>
        <p:nvSpPr>
          <p:cNvPr id="3" name="Märkmete kohatäide 2"/>
          <p:cNvSpPr>
            <a:spLocks noGrp="1"/>
          </p:cNvSpPr>
          <p:nvPr>
            <p:ph type="body" idx="1"/>
          </p:nvPr>
        </p:nvSpPr>
        <p:spPr/>
        <p:txBody>
          <a:bodyPr/>
          <a:lstStyle/>
          <a:p>
            <a:endParaRPr lang="et-EE"/>
          </a:p>
        </p:txBody>
      </p:sp>
    </p:spTree>
    <p:extLst>
      <p:ext uri="{BB962C8B-B14F-4D97-AF65-F5344CB8AC3E}">
        <p14:creationId xmlns:p14="http://schemas.microsoft.com/office/powerpoint/2010/main" val="24600330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itelslaid">
    <p:spTree>
      <p:nvGrpSpPr>
        <p:cNvPr id="1" name=""/>
        <p:cNvGrpSpPr/>
        <p:nvPr/>
      </p:nvGrpSpPr>
      <p:grpSpPr>
        <a:xfrm>
          <a:off x="0" y="0"/>
          <a:ext cx="0" cy="0"/>
          <a:chOff x="0" y="0"/>
          <a:chExt cx="0" cy="0"/>
        </a:xfrm>
      </p:grpSpPr>
      <p:sp>
        <p:nvSpPr>
          <p:cNvPr id="14" name="Image">
            <a:extLst>
              <a:ext uri="{FF2B5EF4-FFF2-40B4-BE49-F238E27FC236}">
                <a16:creationId xmlns:a16="http://schemas.microsoft.com/office/drawing/2014/main" id="{C0848BD5-D17B-6AF3-946A-81B4F9172BB9}"/>
              </a:ext>
            </a:extLst>
          </p:cNvPr>
          <p:cNvSpPr>
            <a:spLocks noGrp="1"/>
          </p:cNvSpPr>
          <p:nvPr>
            <p:ph type="pic" idx="21" hasCustomPrompt="1"/>
          </p:nvPr>
        </p:nvSpPr>
        <p:spPr>
          <a:xfrm>
            <a:off x="14852496" y="0"/>
            <a:ext cx="9531504" cy="13765068"/>
          </a:xfrm>
          <a:custGeom>
            <a:avLst/>
            <a:gdLst>
              <a:gd name="connsiteX0" fmla="*/ 0 w 20547659"/>
              <a:gd name="connsiteY0" fmla="*/ 0 h 13716000"/>
              <a:gd name="connsiteX1" fmla="*/ 20547659 w 20547659"/>
              <a:gd name="connsiteY1" fmla="*/ 0 h 13716000"/>
              <a:gd name="connsiteX2" fmla="*/ 20547659 w 20547659"/>
              <a:gd name="connsiteY2" fmla="*/ 13716000 h 13716000"/>
              <a:gd name="connsiteX3" fmla="*/ 0 w 20547659"/>
              <a:gd name="connsiteY3" fmla="*/ 13716000 h 13716000"/>
              <a:gd name="connsiteX4" fmla="*/ 0 w 20547659"/>
              <a:gd name="connsiteY4" fmla="*/ 0 h 13716000"/>
              <a:gd name="connsiteX0" fmla="*/ 4402666 w 20547659"/>
              <a:gd name="connsiteY0" fmla="*/ 0 h 13716000"/>
              <a:gd name="connsiteX1" fmla="*/ 20547659 w 20547659"/>
              <a:gd name="connsiteY1" fmla="*/ 0 h 13716000"/>
              <a:gd name="connsiteX2" fmla="*/ 20547659 w 20547659"/>
              <a:gd name="connsiteY2" fmla="*/ 13716000 h 13716000"/>
              <a:gd name="connsiteX3" fmla="*/ 0 w 20547659"/>
              <a:gd name="connsiteY3" fmla="*/ 13716000 h 13716000"/>
              <a:gd name="connsiteX4" fmla="*/ 4402666 w 20547659"/>
              <a:gd name="connsiteY4" fmla="*/ 0 h 13716000"/>
              <a:gd name="connsiteX0" fmla="*/ 0 w 16144993"/>
              <a:gd name="connsiteY0" fmla="*/ 0 h 13716000"/>
              <a:gd name="connsiteX1" fmla="*/ 16144993 w 16144993"/>
              <a:gd name="connsiteY1" fmla="*/ 0 h 13716000"/>
              <a:gd name="connsiteX2" fmla="*/ 16144993 w 16144993"/>
              <a:gd name="connsiteY2" fmla="*/ 13716000 h 13716000"/>
              <a:gd name="connsiteX3" fmla="*/ 84668 w 16144993"/>
              <a:gd name="connsiteY3" fmla="*/ 13716000 h 13716000"/>
              <a:gd name="connsiteX4" fmla="*/ 0 w 16144993"/>
              <a:gd name="connsiteY4" fmla="*/ 0 h 13716000"/>
              <a:gd name="connsiteX0" fmla="*/ 1350093 w 17495086"/>
              <a:gd name="connsiteY0" fmla="*/ 0 h 13716000"/>
              <a:gd name="connsiteX1" fmla="*/ 17495086 w 17495086"/>
              <a:gd name="connsiteY1" fmla="*/ 0 h 13716000"/>
              <a:gd name="connsiteX2" fmla="*/ 17495086 w 17495086"/>
              <a:gd name="connsiteY2" fmla="*/ 13716000 h 13716000"/>
              <a:gd name="connsiteX3" fmla="*/ 1434761 w 17495086"/>
              <a:gd name="connsiteY3" fmla="*/ 13716000 h 13716000"/>
              <a:gd name="connsiteX4" fmla="*/ 0 w 17495086"/>
              <a:gd name="connsiteY4" fmla="*/ 6316133 h 13716000"/>
              <a:gd name="connsiteX5" fmla="*/ 1350093 w 17495086"/>
              <a:gd name="connsiteY5" fmla="*/ 0 h 13716000"/>
              <a:gd name="connsiteX0" fmla="*/ 1350546 w 17495539"/>
              <a:gd name="connsiteY0" fmla="*/ 0 h 13716000"/>
              <a:gd name="connsiteX1" fmla="*/ 17495539 w 17495539"/>
              <a:gd name="connsiteY1" fmla="*/ 0 h 13716000"/>
              <a:gd name="connsiteX2" fmla="*/ 17495539 w 17495539"/>
              <a:gd name="connsiteY2" fmla="*/ 13716000 h 13716000"/>
              <a:gd name="connsiteX3" fmla="*/ 1435214 w 17495539"/>
              <a:gd name="connsiteY3" fmla="*/ 13716000 h 13716000"/>
              <a:gd name="connsiteX4" fmla="*/ 453 w 17495539"/>
              <a:gd name="connsiteY4" fmla="*/ 6316133 h 13716000"/>
              <a:gd name="connsiteX5" fmla="*/ 1350546 w 17495539"/>
              <a:gd name="connsiteY5" fmla="*/ 0 h 13716000"/>
              <a:gd name="connsiteX0" fmla="*/ 1350093 w 17495086"/>
              <a:gd name="connsiteY0" fmla="*/ 0 h 13716000"/>
              <a:gd name="connsiteX1" fmla="*/ 17495086 w 17495086"/>
              <a:gd name="connsiteY1" fmla="*/ 0 h 13716000"/>
              <a:gd name="connsiteX2" fmla="*/ 17495086 w 17495086"/>
              <a:gd name="connsiteY2" fmla="*/ 13716000 h 13716000"/>
              <a:gd name="connsiteX3" fmla="*/ 1434761 w 17495086"/>
              <a:gd name="connsiteY3" fmla="*/ 13716000 h 13716000"/>
              <a:gd name="connsiteX4" fmla="*/ 0 w 17495086"/>
              <a:gd name="connsiteY4" fmla="*/ 6316133 h 13716000"/>
              <a:gd name="connsiteX5" fmla="*/ 1350093 w 17495086"/>
              <a:gd name="connsiteY5" fmla="*/ 0 h 13716000"/>
              <a:gd name="connsiteX0" fmla="*/ 1350093 w 17495086"/>
              <a:gd name="connsiteY0" fmla="*/ 0 h 13716000"/>
              <a:gd name="connsiteX1" fmla="*/ 17495086 w 17495086"/>
              <a:gd name="connsiteY1" fmla="*/ 0 h 13716000"/>
              <a:gd name="connsiteX2" fmla="*/ 17495086 w 17495086"/>
              <a:gd name="connsiteY2" fmla="*/ 13716000 h 13716000"/>
              <a:gd name="connsiteX3" fmla="*/ 1434761 w 17495086"/>
              <a:gd name="connsiteY3" fmla="*/ 13716000 h 13716000"/>
              <a:gd name="connsiteX4" fmla="*/ 0 w 17495086"/>
              <a:gd name="connsiteY4" fmla="*/ 6316133 h 13716000"/>
              <a:gd name="connsiteX5" fmla="*/ 1350093 w 17495086"/>
              <a:gd name="connsiteY5" fmla="*/ 0 h 13716000"/>
              <a:gd name="connsiteX0" fmla="*/ 1350093 w 17495086"/>
              <a:gd name="connsiteY0" fmla="*/ 0 h 13716000"/>
              <a:gd name="connsiteX1" fmla="*/ 17495086 w 17495086"/>
              <a:gd name="connsiteY1" fmla="*/ 0 h 13716000"/>
              <a:gd name="connsiteX2" fmla="*/ 17495086 w 17495086"/>
              <a:gd name="connsiteY2" fmla="*/ 13716000 h 13716000"/>
              <a:gd name="connsiteX3" fmla="*/ 1434761 w 17495086"/>
              <a:gd name="connsiteY3" fmla="*/ 13716000 h 13716000"/>
              <a:gd name="connsiteX4" fmla="*/ 0 w 17495086"/>
              <a:gd name="connsiteY4" fmla="*/ 6316133 h 13716000"/>
              <a:gd name="connsiteX5" fmla="*/ 1350093 w 17495086"/>
              <a:gd name="connsiteY5" fmla="*/ 0 h 13716000"/>
              <a:gd name="connsiteX0" fmla="*/ 1350093 w 17495086"/>
              <a:gd name="connsiteY0" fmla="*/ 0 h 13716000"/>
              <a:gd name="connsiteX1" fmla="*/ 17495086 w 17495086"/>
              <a:gd name="connsiteY1" fmla="*/ 0 h 13716000"/>
              <a:gd name="connsiteX2" fmla="*/ 17495086 w 17495086"/>
              <a:gd name="connsiteY2" fmla="*/ 13716000 h 13716000"/>
              <a:gd name="connsiteX3" fmla="*/ 1434761 w 17495086"/>
              <a:gd name="connsiteY3" fmla="*/ 13716000 h 13716000"/>
              <a:gd name="connsiteX4" fmla="*/ 0 w 17495086"/>
              <a:gd name="connsiteY4" fmla="*/ 6316133 h 13716000"/>
              <a:gd name="connsiteX5" fmla="*/ 1350093 w 17495086"/>
              <a:gd name="connsiteY5" fmla="*/ 0 h 13716000"/>
              <a:gd name="connsiteX0" fmla="*/ 1350093 w 17495086"/>
              <a:gd name="connsiteY0" fmla="*/ 0 h 13716000"/>
              <a:gd name="connsiteX1" fmla="*/ 17495086 w 17495086"/>
              <a:gd name="connsiteY1" fmla="*/ 0 h 13716000"/>
              <a:gd name="connsiteX2" fmla="*/ 17495086 w 17495086"/>
              <a:gd name="connsiteY2" fmla="*/ 13716000 h 13716000"/>
              <a:gd name="connsiteX3" fmla="*/ 1637961 w 17495086"/>
              <a:gd name="connsiteY3" fmla="*/ 13716000 h 13716000"/>
              <a:gd name="connsiteX4" fmla="*/ 0 w 17495086"/>
              <a:gd name="connsiteY4" fmla="*/ 6316133 h 13716000"/>
              <a:gd name="connsiteX5" fmla="*/ 1350093 w 17495086"/>
              <a:gd name="connsiteY5" fmla="*/ 0 h 13716000"/>
              <a:gd name="connsiteX0" fmla="*/ 1350093 w 17495086"/>
              <a:gd name="connsiteY0" fmla="*/ 0 h 13716000"/>
              <a:gd name="connsiteX1" fmla="*/ 17495086 w 17495086"/>
              <a:gd name="connsiteY1" fmla="*/ 0 h 13716000"/>
              <a:gd name="connsiteX2" fmla="*/ 17495086 w 17495086"/>
              <a:gd name="connsiteY2" fmla="*/ 13716000 h 13716000"/>
              <a:gd name="connsiteX3" fmla="*/ 1637961 w 17495086"/>
              <a:gd name="connsiteY3" fmla="*/ 13716000 h 13716000"/>
              <a:gd name="connsiteX4" fmla="*/ 0 w 17495086"/>
              <a:gd name="connsiteY4" fmla="*/ 6316133 h 13716000"/>
              <a:gd name="connsiteX5" fmla="*/ 1350093 w 17495086"/>
              <a:gd name="connsiteY5" fmla="*/ 0 h 13716000"/>
              <a:gd name="connsiteX0" fmla="*/ 1350093 w 17495086"/>
              <a:gd name="connsiteY0" fmla="*/ 0 h 13716000"/>
              <a:gd name="connsiteX1" fmla="*/ 17495086 w 17495086"/>
              <a:gd name="connsiteY1" fmla="*/ 0 h 13716000"/>
              <a:gd name="connsiteX2" fmla="*/ 17495086 w 17495086"/>
              <a:gd name="connsiteY2" fmla="*/ 13716000 h 13716000"/>
              <a:gd name="connsiteX3" fmla="*/ 1420247 w 17495086"/>
              <a:gd name="connsiteY3" fmla="*/ 13716000 h 13716000"/>
              <a:gd name="connsiteX4" fmla="*/ 0 w 17495086"/>
              <a:gd name="connsiteY4" fmla="*/ 6316133 h 13716000"/>
              <a:gd name="connsiteX5" fmla="*/ 1350093 w 17495086"/>
              <a:gd name="connsiteY5" fmla="*/ 0 h 13716000"/>
              <a:gd name="connsiteX0" fmla="*/ 842093 w 16987086"/>
              <a:gd name="connsiteY0" fmla="*/ 0 h 13716000"/>
              <a:gd name="connsiteX1" fmla="*/ 16987086 w 16987086"/>
              <a:gd name="connsiteY1" fmla="*/ 0 h 13716000"/>
              <a:gd name="connsiteX2" fmla="*/ 16987086 w 16987086"/>
              <a:gd name="connsiteY2" fmla="*/ 13716000 h 13716000"/>
              <a:gd name="connsiteX3" fmla="*/ 912247 w 16987086"/>
              <a:gd name="connsiteY3" fmla="*/ 13716000 h 13716000"/>
              <a:gd name="connsiteX4" fmla="*/ 0 w 16987086"/>
              <a:gd name="connsiteY4" fmla="*/ 6483047 h 13716000"/>
              <a:gd name="connsiteX5" fmla="*/ 842093 w 16987086"/>
              <a:gd name="connsiteY5" fmla="*/ 0 h 13716000"/>
              <a:gd name="connsiteX0" fmla="*/ 1357350 w 17502343"/>
              <a:gd name="connsiteY0" fmla="*/ 0 h 13716000"/>
              <a:gd name="connsiteX1" fmla="*/ 17502343 w 17502343"/>
              <a:gd name="connsiteY1" fmla="*/ 0 h 13716000"/>
              <a:gd name="connsiteX2" fmla="*/ 17502343 w 17502343"/>
              <a:gd name="connsiteY2" fmla="*/ 13716000 h 13716000"/>
              <a:gd name="connsiteX3" fmla="*/ 1427504 w 17502343"/>
              <a:gd name="connsiteY3" fmla="*/ 13716000 h 13716000"/>
              <a:gd name="connsiteX4" fmla="*/ 0 w 17502343"/>
              <a:gd name="connsiteY4" fmla="*/ 6359676 h 13716000"/>
              <a:gd name="connsiteX5" fmla="*/ 1357350 w 17502343"/>
              <a:gd name="connsiteY5" fmla="*/ 0 h 13716000"/>
              <a:gd name="connsiteX0" fmla="*/ 1357350 w 17502343"/>
              <a:gd name="connsiteY0" fmla="*/ 0 h 13737772"/>
              <a:gd name="connsiteX1" fmla="*/ 17502343 w 17502343"/>
              <a:gd name="connsiteY1" fmla="*/ 0 h 13737772"/>
              <a:gd name="connsiteX2" fmla="*/ 16689544 w 17502343"/>
              <a:gd name="connsiteY2" fmla="*/ 13737772 h 13737772"/>
              <a:gd name="connsiteX3" fmla="*/ 1427504 w 17502343"/>
              <a:gd name="connsiteY3" fmla="*/ 13716000 h 13737772"/>
              <a:gd name="connsiteX4" fmla="*/ 0 w 17502343"/>
              <a:gd name="connsiteY4" fmla="*/ 6359676 h 13737772"/>
              <a:gd name="connsiteX5" fmla="*/ 1357350 w 17502343"/>
              <a:gd name="connsiteY5" fmla="*/ 0 h 13737772"/>
              <a:gd name="connsiteX0" fmla="*/ 1357350 w 16689544"/>
              <a:gd name="connsiteY0" fmla="*/ 14515 h 13752287"/>
              <a:gd name="connsiteX1" fmla="*/ 16675030 w 16689544"/>
              <a:gd name="connsiteY1" fmla="*/ 0 h 13752287"/>
              <a:gd name="connsiteX2" fmla="*/ 16689544 w 16689544"/>
              <a:gd name="connsiteY2" fmla="*/ 13752287 h 13752287"/>
              <a:gd name="connsiteX3" fmla="*/ 1427504 w 16689544"/>
              <a:gd name="connsiteY3" fmla="*/ 13730515 h 13752287"/>
              <a:gd name="connsiteX4" fmla="*/ 0 w 16689544"/>
              <a:gd name="connsiteY4" fmla="*/ 6374191 h 13752287"/>
              <a:gd name="connsiteX5" fmla="*/ 1357350 w 16689544"/>
              <a:gd name="connsiteY5" fmla="*/ 14515 h 13752287"/>
              <a:gd name="connsiteX0" fmla="*/ 2436354 w 16689544"/>
              <a:gd name="connsiteY0" fmla="*/ 14515 h 13752287"/>
              <a:gd name="connsiteX1" fmla="*/ 16675030 w 16689544"/>
              <a:gd name="connsiteY1" fmla="*/ 0 h 13752287"/>
              <a:gd name="connsiteX2" fmla="*/ 16689544 w 16689544"/>
              <a:gd name="connsiteY2" fmla="*/ 13752287 h 13752287"/>
              <a:gd name="connsiteX3" fmla="*/ 1427504 w 16689544"/>
              <a:gd name="connsiteY3" fmla="*/ 13730515 h 13752287"/>
              <a:gd name="connsiteX4" fmla="*/ 0 w 16689544"/>
              <a:gd name="connsiteY4" fmla="*/ 6374191 h 13752287"/>
              <a:gd name="connsiteX5" fmla="*/ 2436354 w 16689544"/>
              <a:gd name="connsiteY5" fmla="*/ 14515 h 13752287"/>
              <a:gd name="connsiteX0" fmla="*/ 2436354 w 16689544"/>
              <a:gd name="connsiteY0" fmla="*/ 14515 h 13849785"/>
              <a:gd name="connsiteX1" fmla="*/ 16675030 w 16689544"/>
              <a:gd name="connsiteY1" fmla="*/ 0 h 13849785"/>
              <a:gd name="connsiteX2" fmla="*/ 16689544 w 16689544"/>
              <a:gd name="connsiteY2" fmla="*/ 13752287 h 13849785"/>
              <a:gd name="connsiteX3" fmla="*/ 2576123 w 16689544"/>
              <a:gd name="connsiteY3" fmla="*/ 13849785 h 13849785"/>
              <a:gd name="connsiteX4" fmla="*/ 0 w 16689544"/>
              <a:gd name="connsiteY4" fmla="*/ 6374191 h 13849785"/>
              <a:gd name="connsiteX5" fmla="*/ 2436354 w 16689544"/>
              <a:gd name="connsiteY5" fmla="*/ 14515 h 13849785"/>
              <a:gd name="connsiteX0" fmla="*/ 2436354 w 16689544"/>
              <a:gd name="connsiteY0" fmla="*/ 14515 h 13752287"/>
              <a:gd name="connsiteX1" fmla="*/ 16675030 w 16689544"/>
              <a:gd name="connsiteY1" fmla="*/ 0 h 13752287"/>
              <a:gd name="connsiteX2" fmla="*/ 16689544 w 16689544"/>
              <a:gd name="connsiteY2" fmla="*/ 13752287 h 13752287"/>
              <a:gd name="connsiteX3" fmla="*/ 2506511 w 16689544"/>
              <a:gd name="connsiteY3" fmla="*/ 13690759 h 13752287"/>
              <a:gd name="connsiteX4" fmla="*/ 0 w 16689544"/>
              <a:gd name="connsiteY4" fmla="*/ 6374191 h 13752287"/>
              <a:gd name="connsiteX5" fmla="*/ 2436354 w 16689544"/>
              <a:gd name="connsiteY5" fmla="*/ 14515 h 13752287"/>
              <a:gd name="connsiteX0" fmla="*/ 2436354 w 16689544"/>
              <a:gd name="connsiteY0" fmla="*/ 14515 h 13752287"/>
              <a:gd name="connsiteX1" fmla="*/ 16675030 w 16689544"/>
              <a:gd name="connsiteY1" fmla="*/ 0 h 13752287"/>
              <a:gd name="connsiteX2" fmla="*/ 16689544 w 16689544"/>
              <a:gd name="connsiteY2" fmla="*/ 13752287 h 13752287"/>
              <a:gd name="connsiteX3" fmla="*/ 2541317 w 16689544"/>
              <a:gd name="connsiteY3" fmla="*/ 13690759 h 13752287"/>
              <a:gd name="connsiteX4" fmla="*/ 0 w 16689544"/>
              <a:gd name="connsiteY4" fmla="*/ 6374191 h 13752287"/>
              <a:gd name="connsiteX5" fmla="*/ 2436354 w 16689544"/>
              <a:gd name="connsiteY5" fmla="*/ 14515 h 13752287"/>
              <a:gd name="connsiteX0" fmla="*/ 2436354 w 16689544"/>
              <a:gd name="connsiteY0" fmla="*/ 14515 h 13752287"/>
              <a:gd name="connsiteX1" fmla="*/ 16675030 w 16689544"/>
              <a:gd name="connsiteY1" fmla="*/ 0 h 13752287"/>
              <a:gd name="connsiteX2" fmla="*/ 16689544 w 16689544"/>
              <a:gd name="connsiteY2" fmla="*/ 13752287 h 13752287"/>
              <a:gd name="connsiteX3" fmla="*/ 2576123 w 16689544"/>
              <a:gd name="connsiteY3" fmla="*/ 13750393 h 13752287"/>
              <a:gd name="connsiteX4" fmla="*/ 0 w 16689544"/>
              <a:gd name="connsiteY4" fmla="*/ 6374191 h 13752287"/>
              <a:gd name="connsiteX5" fmla="*/ 2436354 w 16689544"/>
              <a:gd name="connsiteY5" fmla="*/ 14515 h 13752287"/>
              <a:gd name="connsiteX0" fmla="*/ 2436354 w 16689544"/>
              <a:gd name="connsiteY0" fmla="*/ 14515 h 13752287"/>
              <a:gd name="connsiteX1" fmla="*/ 16675030 w 16689544"/>
              <a:gd name="connsiteY1" fmla="*/ 0 h 13752287"/>
              <a:gd name="connsiteX2" fmla="*/ 16689544 w 16689544"/>
              <a:gd name="connsiteY2" fmla="*/ 13752287 h 13752287"/>
              <a:gd name="connsiteX3" fmla="*/ 2576123 w 16689544"/>
              <a:gd name="connsiteY3" fmla="*/ 13750393 h 13752287"/>
              <a:gd name="connsiteX4" fmla="*/ 0 w 16689544"/>
              <a:gd name="connsiteY4" fmla="*/ 6374191 h 13752287"/>
              <a:gd name="connsiteX5" fmla="*/ 2436354 w 16689544"/>
              <a:gd name="connsiteY5" fmla="*/ 14515 h 13752287"/>
              <a:gd name="connsiteX0" fmla="*/ 2460251 w 16689544"/>
              <a:gd name="connsiteY0" fmla="*/ 0 h 13806011"/>
              <a:gd name="connsiteX1" fmla="*/ 16675030 w 16689544"/>
              <a:gd name="connsiteY1" fmla="*/ 53724 h 13806011"/>
              <a:gd name="connsiteX2" fmla="*/ 16689544 w 16689544"/>
              <a:gd name="connsiteY2" fmla="*/ 13806011 h 13806011"/>
              <a:gd name="connsiteX3" fmla="*/ 2576123 w 16689544"/>
              <a:gd name="connsiteY3" fmla="*/ 13804117 h 13806011"/>
              <a:gd name="connsiteX4" fmla="*/ 0 w 16689544"/>
              <a:gd name="connsiteY4" fmla="*/ 6427915 h 13806011"/>
              <a:gd name="connsiteX5" fmla="*/ 2460251 w 16689544"/>
              <a:gd name="connsiteY5" fmla="*/ 0 h 13806011"/>
              <a:gd name="connsiteX0" fmla="*/ 2460251 w 16689544"/>
              <a:gd name="connsiteY0" fmla="*/ 868 h 13752287"/>
              <a:gd name="connsiteX1" fmla="*/ 16675030 w 16689544"/>
              <a:gd name="connsiteY1" fmla="*/ 0 h 13752287"/>
              <a:gd name="connsiteX2" fmla="*/ 16689544 w 16689544"/>
              <a:gd name="connsiteY2" fmla="*/ 13752287 h 13752287"/>
              <a:gd name="connsiteX3" fmla="*/ 2576123 w 16689544"/>
              <a:gd name="connsiteY3" fmla="*/ 13750393 h 13752287"/>
              <a:gd name="connsiteX4" fmla="*/ 0 w 16689544"/>
              <a:gd name="connsiteY4" fmla="*/ 6374191 h 13752287"/>
              <a:gd name="connsiteX5" fmla="*/ 2460251 w 16689544"/>
              <a:gd name="connsiteY5" fmla="*/ 868 h 13752287"/>
              <a:gd name="connsiteX0" fmla="*/ 2460251 w 16689544"/>
              <a:gd name="connsiteY0" fmla="*/ 868 h 13752287"/>
              <a:gd name="connsiteX1" fmla="*/ 16675030 w 16689544"/>
              <a:gd name="connsiteY1" fmla="*/ 0 h 13752287"/>
              <a:gd name="connsiteX2" fmla="*/ 16689544 w 16689544"/>
              <a:gd name="connsiteY2" fmla="*/ 13752287 h 13752287"/>
              <a:gd name="connsiteX3" fmla="*/ 2576123 w 16689544"/>
              <a:gd name="connsiteY3" fmla="*/ 13750393 h 13752287"/>
              <a:gd name="connsiteX4" fmla="*/ 0 w 16689544"/>
              <a:gd name="connsiteY4" fmla="*/ 6374191 h 13752287"/>
              <a:gd name="connsiteX5" fmla="*/ 2460251 w 16689544"/>
              <a:gd name="connsiteY5" fmla="*/ 868 h 13752287"/>
              <a:gd name="connsiteX0" fmla="*/ 2531942 w 16689544"/>
              <a:gd name="connsiteY0" fmla="*/ 0 h 13765067"/>
              <a:gd name="connsiteX1" fmla="*/ 16675030 w 16689544"/>
              <a:gd name="connsiteY1" fmla="*/ 12780 h 13765067"/>
              <a:gd name="connsiteX2" fmla="*/ 16689544 w 16689544"/>
              <a:gd name="connsiteY2" fmla="*/ 13765067 h 13765067"/>
              <a:gd name="connsiteX3" fmla="*/ 2576123 w 16689544"/>
              <a:gd name="connsiteY3" fmla="*/ 13763173 h 13765067"/>
              <a:gd name="connsiteX4" fmla="*/ 0 w 16689544"/>
              <a:gd name="connsiteY4" fmla="*/ 6386971 h 13765067"/>
              <a:gd name="connsiteX5" fmla="*/ 2531942 w 16689544"/>
              <a:gd name="connsiteY5" fmla="*/ 0 h 13765067"/>
              <a:gd name="connsiteX0" fmla="*/ 2603633 w 16689544"/>
              <a:gd name="connsiteY0" fmla="*/ 0 h 13765067"/>
              <a:gd name="connsiteX1" fmla="*/ 16675030 w 16689544"/>
              <a:gd name="connsiteY1" fmla="*/ 12780 h 13765067"/>
              <a:gd name="connsiteX2" fmla="*/ 16689544 w 16689544"/>
              <a:gd name="connsiteY2" fmla="*/ 13765067 h 13765067"/>
              <a:gd name="connsiteX3" fmla="*/ 2576123 w 16689544"/>
              <a:gd name="connsiteY3" fmla="*/ 13763173 h 13765067"/>
              <a:gd name="connsiteX4" fmla="*/ 0 w 16689544"/>
              <a:gd name="connsiteY4" fmla="*/ 6386971 h 13765067"/>
              <a:gd name="connsiteX5" fmla="*/ 2603633 w 16689544"/>
              <a:gd name="connsiteY5" fmla="*/ 0 h 13765067"/>
              <a:gd name="connsiteX0" fmla="*/ 2603633 w 16689544"/>
              <a:gd name="connsiteY0" fmla="*/ 0 h 13765067"/>
              <a:gd name="connsiteX1" fmla="*/ 16675030 w 16689544"/>
              <a:gd name="connsiteY1" fmla="*/ 12780 h 13765067"/>
              <a:gd name="connsiteX2" fmla="*/ 16689544 w 16689544"/>
              <a:gd name="connsiteY2" fmla="*/ 13765067 h 13765067"/>
              <a:gd name="connsiteX3" fmla="*/ 2576123 w 16689544"/>
              <a:gd name="connsiteY3" fmla="*/ 13763173 h 13765067"/>
              <a:gd name="connsiteX4" fmla="*/ 0 w 16689544"/>
              <a:gd name="connsiteY4" fmla="*/ 6386971 h 13765067"/>
              <a:gd name="connsiteX5" fmla="*/ 2603633 w 16689544"/>
              <a:gd name="connsiteY5" fmla="*/ 0 h 13765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689544" h="13765067">
                <a:moveTo>
                  <a:pt x="2603633" y="0"/>
                </a:moveTo>
                <a:lnTo>
                  <a:pt x="16675030" y="12780"/>
                </a:lnTo>
                <a:lnTo>
                  <a:pt x="16689544" y="13765067"/>
                </a:lnTo>
                <a:lnTo>
                  <a:pt x="2576123" y="13763173"/>
                </a:lnTo>
                <a:cubicBezTo>
                  <a:pt x="2576840" y="13758335"/>
                  <a:pt x="13798" y="6389390"/>
                  <a:pt x="0" y="6386971"/>
                </a:cubicBezTo>
                <a:cubicBezTo>
                  <a:pt x="88" y="6393422"/>
                  <a:pt x="1771252" y="2132674"/>
                  <a:pt x="2603633" y="0"/>
                </a:cubicBezTo>
                <a:close/>
              </a:path>
            </a:pathLst>
          </a:cu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91439" tIns="45719" rIns="91439" bIns="45719">
            <a:noAutofit/>
          </a:bodyPr>
          <a:lstStyle>
            <a:lvl1pPr marL="0" indent="0" algn="ctr">
              <a:buNone/>
              <a:defRPr sz="2400"/>
            </a:lvl1pPr>
          </a:lstStyle>
          <a:p>
            <a:r>
              <a:rPr lang="et-EE"/>
              <a:t>Kliki </a:t>
            </a:r>
            <a:r>
              <a:rPr lang="et-EE" err="1"/>
              <a:t>ikoo</a:t>
            </a:r>
            <a:r>
              <a:rPr lang="en-US"/>
              <a:t>nil</a:t>
            </a:r>
            <a:endParaRPr/>
          </a:p>
        </p:txBody>
      </p:sp>
      <p:sp>
        <p:nvSpPr>
          <p:cNvPr id="5" name="Shape">
            <a:extLst>
              <a:ext uri="{FF2B5EF4-FFF2-40B4-BE49-F238E27FC236}">
                <a16:creationId xmlns:a16="http://schemas.microsoft.com/office/drawing/2014/main" id="{83208912-40B9-1C96-1D14-17728457FAF8}"/>
              </a:ext>
            </a:extLst>
          </p:cNvPr>
          <p:cNvSpPr/>
          <p:nvPr userDrawn="1"/>
        </p:nvSpPr>
        <p:spPr>
          <a:xfrm>
            <a:off x="0" y="9300"/>
            <a:ext cx="16360867" cy="13755768"/>
          </a:xfrm>
          <a:custGeom>
            <a:avLst/>
            <a:gdLst>
              <a:gd name="connsiteX0" fmla="*/ 0 w 21600"/>
              <a:gd name="connsiteY0" fmla="*/ 0 h 21600"/>
              <a:gd name="connsiteX1" fmla="*/ 0 w 21600"/>
              <a:gd name="connsiteY1" fmla="*/ 21600 h 21600"/>
              <a:gd name="connsiteX2" fmla="*/ 21600 w 21600"/>
              <a:gd name="connsiteY2" fmla="*/ 21600 h 21600"/>
              <a:gd name="connsiteX3" fmla="*/ 19716 w 21600"/>
              <a:gd name="connsiteY3" fmla="*/ 10150 h 21600"/>
              <a:gd name="connsiteX4" fmla="*/ 21385 w 21600"/>
              <a:gd name="connsiteY4" fmla="*/ 0 h 21600"/>
              <a:gd name="connsiteX5" fmla="*/ 0 w 21600"/>
              <a:gd name="connsiteY5" fmla="*/ 0 h 21600"/>
              <a:gd name="connsiteX0" fmla="*/ 0 w 21600"/>
              <a:gd name="connsiteY0" fmla="*/ 0 h 21600"/>
              <a:gd name="connsiteX1" fmla="*/ 0 w 21600"/>
              <a:gd name="connsiteY1" fmla="*/ 21600 h 21600"/>
              <a:gd name="connsiteX2" fmla="*/ 21600 w 21600"/>
              <a:gd name="connsiteY2" fmla="*/ 21600 h 21600"/>
              <a:gd name="connsiteX3" fmla="*/ 19716 w 21600"/>
              <a:gd name="connsiteY3" fmla="*/ 10150 h 21600"/>
              <a:gd name="connsiteX4" fmla="*/ 20830 w 21600"/>
              <a:gd name="connsiteY4" fmla="*/ 0 h 21600"/>
              <a:gd name="connsiteX5" fmla="*/ 0 w 21600"/>
              <a:gd name="connsiteY5" fmla="*/ 0 h 21600"/>
              <a:gd name="connsiteX0" fmla="*/ 0 w 20860"/>
              <a:gd name="connsiteY0" fmla="*/ 0 h 21756"/>
              <a:gd name="connsiteX1" fmla="*/ 0 w 20860"/>
              <a:gd name="connsiteY1" fmla="*/ 21600 h 21756"/>
              <a:gd name="connsiteX2" fmla="*/ 20860 w 20860"/>
              <a:gd name="connsiteY2" fmla="*/ 21756 h 21756"/>
              <a:gd name="connsiteX3" fmla="*/ 19716 w 20860"/>
              <a:gd name="connsiteY3" fmla="*/ 10150 h 21756"/>
              <a:gd name="connsiteX4" fmla="*/ 20830 w 20860"/>
              <a:gd name="connsiteY4" fmla="*/ 0 h 21756"/>
              <a:gd name="connsiteX5" fmla="*/ 0 w 20860"/>
              <a:gd name="connsiteY5" fmla="*/ 0 h 21756"/>
              <a:gd name="connsiteX0" fmla="*/ 0 w 21775"/>
              <a:gd name="connsiteY0" fmla="*/ 80 h 21836"/>
              <a:gd name="connsiteX1" fmla="*/ 0 w 21775"/>
              <a:gd name="connsiteY1" fmla="*/ 21680 h 21836"/>
              <a:gd name="connsiteX2" fmla="*/ 20860 w 21775"/>
              <a:gd name="connsiteY2" fmla="*/ 21836 h 21836"/>
              <a:gd name="connsiteX3" fmla="*/ 19716 w 21775"/>
              <a:gd name="connsiteY3" fmla="*/ 10230 h 21836"/>
              <a:gd name="connsiteX4" fmla="*/ 21775 w 21775"/>
              <a:gd name="connsiteY4" fmla="*/ 0 h 21836"/>
              <a:gd name="connsiteX5" fmla="*/ 0 w 21775"/>
              <a:gd name="connsiteY5" fmla="*/ 80 h 21836"/>
              <a:gd name="connsiteX0" fmla="*/ 0 w 21775"/>
              <a:gd name="connsiteY0" fmla="*/ 80 h 21916"/>
              <a:gd name="connsiteX1" fmla="*/ 0 w 21775"/>
              <a:gd name="connsiteY1" fmla="*/ 21680 h 21916"/>
              <a:gd name="connsiteX2" fmla="*/ 21772 w 21775"/>
              <a:gd name="connsiteY2" fmla="*/ 21916 h 21916"/>
              <a:gd name="connsiteX3" fmla="*/ 19716 w 21775"/>
              <a:gd name="connsiteY3" fmla="*/ 10230 h 21916"/>
              <a:gd name="connsiteX4" fmla="*/ 21775 w 21775"/>
              <a:gd name="connsiteY4" fmla="*/ 0 h 21916"/>
              <a:gd name="connsiteX5" fmla="*/ 0 w 21775"/>
              <a:gd name="connsiteY5" fmla="*/ 80 h 21916"/>
              <a:gd name="connsiteX0" fmla="*/ 0 w 21775"/>
              <a:gd name="connsiteY0" fmla="*/ 49 h 21885"/>
              <a:gd name="connsiteX1" fmla="*/ 0 w 21775"/>
              <a:gd name="connsiteY1" fmla="*/ 21649 h 21885"/>
              <a:gd name="connsiteX2" fmla="*/ 21772 w 21775"/>
              <a:gd name="connsiteY2" fmla="*/ 21885 h 21885"/>
              <a:gd name="connsiteX3" fmla="*/ 19716 w 21775"/>
              <a:gd name="connsiteY3" fmla="*/ 10199 h 21885"/>
              <a:gd name="connsiteX4" fmla="*/ 21775 w 21775"/>
              <a:gd name="connsiteY4" fmla="*/ 0 h 21885"/>
              <a:gd name="connsiteX5" fmla="*/ 0 w 21775"/>
              <a:gd name="connsiteY5" fmla="*/ 49 h 21885"/>
              <a:gd name="connsiteX0" fmla="*/ 0 w 21772"/>
              <a:gd name="connsiteY0" fmla="*/ 0 h 21836"/>
              <a:gd name="connsiteX1" fmla="*/ 0 w 21772"/>
              <a:gd name="connsiteY1" fmla="*/ 21600 h 21836"/>
              <a:gd name="connsiteX2" fmla="*/ 21772 w 21772"/>
              <a:gd name="connsiteY2" fmla="*/ 21836 h 21836"/>
              <a:gd name="connsiteX3" fmla="*/ 19716 w 21772"/>
              <a:gd name="connsiteY3" fmla="*/ 10150 h 21836"/>
              <a:gd name="connsiteX4" fmla="*/ 21696 w 21772"/>
              <a:gd name="connsiteY4" fmla="*/ 45 h 21836"/>
              <a:gd name="connsiteX5" fmla="*/ 0 w 21772"/>
              <a:gd name="connsiteY5" fmla="*/ 0 h 21836"/>
              <a:gd name="connsiteX0" fmla="*/ 0 w 21746"/>
              <a:gd name="connsiteY0" fmla="*/ 0 h 21648"/>
              <a:gd name="connsiteX1" fmla="*/ 0 w 21746"/>
              <a:gd name="connsiteY1" fmla="*/ 21600 h 21648"/>
              <a:gd name="connsiteX2" fmla="*/ 21746 w 21746"/>
              <a:gd name="connsiteY2" fmla="*/ 21648 h 21648"/>
              <a:gd name="connsiteX3" fmla="*/ 19716 w 21746"/>
              <a:gd name="connsiteY3" fmla="*/ 10150 h 21648"/>
              <a:gd name="connsiteX4" fmla="*/ 21696 w 21746"/>
              <a:gd name="connsiteY4" fmla="*/ 45 h 21648"/>
              <a:gd name="connsiteX5" fmla="*/ 0 w 21746"/>
              <a:gd name="connsiteY5" fmla="*/ 0 h 2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746" h="21648" extrusionOk="0">
                <a:moveTo>
                  <a:pt x="0" y="0"/>
                </a:moveTo>
                <a:lnTo>
                  <a:pt x="0" y="21600"/>
                </a:lnTo>
                <a:lnTo>
                  <a:pt x="21746" y="21648"/>
                </a:lnTo>
                <a:lnTo>
                  <a:pt x="19716" y="10150"/>
                </a:lnTo>
                <a:lnTo>
                  <a:pt x="21696" y="45"/>
                </a:lnTo>
                <a:lnTo>
                  <a:pt x="0" y="0"/>
                </a:lnTo>
                <a:close/>
              </a:path>
            </a:pathLst>
          </a:custGeom>
          <a:solidFill>
            <a:schemeClr val="tx1"/>
          </a:solidFill>
          <a:ln w="12700">
            <a:miter lim="400000"/>
          </a:ln>
        </p:spPr>
        <p:txBody>
          <a:bodyPr lIns="50800" tIns="50800" rIns="50800" bIns="50800" anchor="ctr"/>
          <a:lstStyle/>
          <a:p>
            <a:pPr algn="l" defTabSz="457200">
              <a:lnSpc>
                <a:spcPts val="4800"/>
              </a:lnSpc>
              <a:spcBef>
                <a:spcPts val="1400"/>
              </a:spcBef>
              <a:defRPr sz="1800" spc="10">
                <a:solidFill>
                  <a:srgbClr val="1E2623"/>
                </a:solidFill>
                <a:latin typeface="Inter Light"/>
                <a:ea typeface="Inter Light"/>
                <a:cs typeface="Inter Light"/>
                <a:sym typeface="Inter Light"/>
              </a:defRPr>
            </a:pPr>
            <a:endParaRPr sz="1800"/>
          </a:p>
        </p:txBody>
      </p:sp>
      <p:sp>
        <p:nvSpPr>
          <p:cNvPr id="2" name="Title 1">
            <a:extLst>
              <a:ext uri="{FF2B5EF4-FFF2-40B4-BE49-F238E27FC236}">
                <a16:creationId xmlns:a16="http://schemas.microsoft.com/office/drawing/2014/main" id="{B1C3F1E0-B274-9F2C-26A3-05A0D5CFF5EB}"/>
              </a:ext>
            </a:extLst>
          </p:cNvPr>
          <p:cNvSpPr>
            <a:spLocks noGrp="1"/>
          </p:cNvSpPr>
          <p:nvPr>
            <p:ph type="ctrTitle" hasCustomPrompt="1"/>
          </p:nvPr>
        </p:nvSpPr>
        <p:spPr>
          <a:xfrm>
            <a:off x="1703090" y="6705603"/>
            <a:ext cx="12954685" cy="1085158"/>
          </a:xfrm>
        </p:spPr>
        <p:txBody>
          <a:bodyPr anchor="b">
            <a:normAutofit/>
          </a:bodyPr>
          <a:lstStyle>
            <a:lvl1pPr algn="ctr">
              <a:defRPr sz="6000" b="0">
                <a:solidFill>
                  <a:srgbClr val="8C030E"/>
                </a:solidFill>
                <a:latin typeface="Poppins" panose="00000500000000000000" pitchFamily="2" charset="0"/>
                <a:cs typeface="Poppins" panose="00000500000000000000" pitchFamily="2" charset="0"/>
              </a:defRPr>
            </a:lvl1pPr>
          </a:lstStyle>
          <a:p>
            <a:r>
              <a:rPr lang="en-US" err="1"/>
              <a:t>Ettekande</a:t>
            </a:r>
            <a:r>
              <a:rPr lang="en-US"/>
              <a:t> </a:t>
            </a:r>
            <a:r>
              <a:rPr lang="en-US" err="1"/>
              <a:t>pealkiri</a:t>
            </a:r>
            <a:endParaRPr lang="et-EE"/>
          </a:p>
        </p:txBody>
      </p:sp>
      <p:sp>
        <p:nvSpPr>
          <p:cNvPr id="3" name="Subtitle 2">
            <a:extLst>
              <a:ext uri="{FF2B5EF4-FFF2-40B4-BE49-F238E27FC236}">
                <a16:creationId xmlns:a16="http://schemas.microsoft.com/office/drawing/2014/main" id="{D8C3443A-E305-4A3F-7A37-FBC61B5B1F41}"/>
              </a:ext>
            </a:extLst>
          </p:cNvPr>
          <p:cNvSpPr>
            <a:spLocks noGrp="1"/>
          </p:cNvSpPr>
          <p:nvPr>
            <p:ph type="subTitle" idx="1" hasCustomPrompt="1"/>
          </p:nvPr>
        </p:nvSpPr>
        <p:spPr>
          <a:xfrm>
            <a:off x="3097843" y="8377535"/>
            <a:ext cx="10846904" cy="530234"/>
          </a:xfrm>
        </p:spPr>
        <p:txBody>
          <a:bodyPr>
            <a:normAutofit/>
          </a:bodyPr>
          <a:lstStyle>
            <a:lvl1pPr marL="0" indent="0" algn="ctr">
              <a:buNone/>
              <a:defRPr sz="4000">
                <a:solidFill>
                  <a:srgbClr val="767171"/>
                </a:solidFill>
                <a:latin typeface="Poppins" panose="00000500000000000000" pitchFamily="2" charset="0"/>
                <a:cs typeface="Poppins" panose="00000500000000000000" pitchFamily="2" charset="0"/>
              </a:defRPr>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lang="en-US"/>
              <a:t>Nimi</a:t>
            </a:r>
          </a:p>
        </p:txBody>
      </p:sp>
      <p:sp>
        <p:nvSpPr>
          <p:cNvPr id="15" name="Text Placeholder 2">
            <a:extLst>
              <a:ext uri="{FF2B5EF4-FFF2-40B4-BE49-F238E27FC236}">
                <a16:creationId xmlns:a16="http://schemas.microsoft.com/office/drawing/2014/main" id="{FCB5E47D-EBF7-D8BC-3B28-7C2B4177CA2D}"/>
              </a:ext>
            </a:extLst>
          </p:cNvPr>
          <p:cNvSpPr>
            <a:spLocks noGrp="1"/>
          </p:cNvSpPr>
          <p:nvPr>
            <p:ph type="body" sz="quarter" idx="24" hasCustomPrompt="1"/>
          </p:nvPr>
        </p:nvSpPr>
        <p:spPr>
          <a:xfrm>
            <a:off x="4554734" y="9424059"/>
            <a:ext cx="8512732" cy="530234"/>
          </a:xfrm>
        </p:spPr>
        <p:txBody>
          <a:bodyPr>
            <a:noAutofit/>
          </a:bodyPr>
          <a:lstStyle>
            <a:lvl1pPr marL="0" indent="0" algn="ctr">
              <a:buNone/>
              <a:defRPr sz="2800" b="0" i="0">
                <a:solidFill>
                  <a:srgbClr val="767171"/>
                </a:solidFill>
                <a:latin typeface="Poppins" panose="00000500000000000000" pitchFamily="2" charset="0"/>
                <a:cs typeface="Poppins" panose="00000500000000000000" pitchFamily="2" charset="0"/>
              </a:defRPr>
            </a:lvl1pPr>
            <a:lvl2pPr marL="609600" indent="0">
              <a:buNone/>
              <a:defRPr sz="4600" b="0" i="0">
                <a:solidFill>
                  <a:schemeClr val="bg1"/>
                </a:solidFill>
                <a:latin typeface="Poppins Light" pitchFamily="2" charset="77"/>
                <a:cs typeface="Poppins Light" pitchFamily="2" charset="77"/>
              </a:defRPr>
            </a:lvl2pPr>
            <a:lvl3pPr marL="1219200" indent="0">
              <a:buNone/>
              <a:defRPr sz="4600" b="0" i="0">
                <a:solidFill>
                  <a:schemeClr val="bg1"/>
                </a:solidFill>
                <a:latin typeface="Poppins Light" pitchFamily="2" charset="77"/>
                <a:cs typeface="Poppins Light" pitchFamily="2" charset="77"/>
              </a:defRPr>
            </a:lvl3pPr>
            <a:lvl4pPr marL="1828800" indent="0">
              <a:buNone/>
              <a:defRPr sz="4600" b="0" i="0">
                <a:solidFill>
                  <a:schemeClr val="bg1"/>
                </a:solidFill>
                <a:latin typeface="Poppins Light" pitchFamily="2" charset="77"/>
                <a:cs typeface="Poppins Light" pitchFamily="2" charset="77"/>
              </a:defRPr>
            </a:lvl4pPr>
            <a:lvl5pPr marL="2438400" indent="0">
              <a:buNone/>
              <a:defRPr sz="4600" b="0" i="0">
                <a:solidFill>
                  <a:schemeClr val="bg1"/>
                </a:solidFill>
                <a:latin typeface="Poppins Light" pitchFamily="2" charset="77"/>
                <a:cs typeface="Poppins Light" pitchFamily="2" charset="77"/>
              </a:defRPr>
            </a:lvl5pPr>
          </a:lstStyle>
          <a:p>
            <a:pPr lvl="0"/>
            <a:r>
              <a:rPr lang="en-US" err="1"/>
              <a:t>Ametinimetus</a:t>
            </a:r>
            <a:endParaRPr lang="en-EE"/>
          </a:p>
        </p:txBody>
      </p:sp>
      <p:sp>
        <p:nvSpPr>
          <p:cNvPr id="16" name="14.10.2022">
            <a:extLst>
              <a:ext uri="{FF2B5EF4-FFF2-40B4-BE49-F238E27FC236}">
                <a16:creationId xmlns:a16="http://schemas.microsoft.com/office/drawing/2014/main" id="{F1908D54-24B4-19D1-8E28-111543C75780}"/>
              </a:ext>
            </a:extLst>
          </p:cNvPr>
          <p:cNvSpPr txBox="1">
            <a:spLocks noGrp="1"/>
          </p:cNvSpPr>
          <p:nvPr>
            <p:ph type="body" sz="quarter" idx="23" hasCustomPrompt="1"/>
          </p:nvPr>
        </p:nvSpPr>
        <p:spPr>
          <a:xfrm>
            <a:off x="21150470" y="12341148"/>
            <a:ext cx="2413819" cy="616836"/>
          </a:xfrm>
          <a:prstGeom prst="rect">
            <a:avLst/>
          </a:prstGeom>
        </p:spPr>
        <p:txBody>
          <a:bodyPr wrap="square" anchor="ctr">
            <a:spAutoFit/>
          </a:bodyPr>
          <a:lstStyle>
            <a:lvl1pPr marL="0" indent="0" algn="ctr" defTabSz="457200">
              <a:lnSpc>
                <a:spcPts val="4600"/>
              </a:lnSpc>
              <a:spcBef>
                <a:spcPts val="1400"/>
              </a:spcBef>
              <a:buSzTx/>
              <a:buNone/>
              <a:defRPr sz="2000" spc="8">
                <a:solidFill>
                  <a:srgbClr val="8C030E"/>
                </a:solidFill>
                <a:latin typeface="Poppins Regular"/>
                <a:ea typeface="Poppins Regular"/>
                <a:cs typeface="Poppins Regular"/>
                <a:sym typeface="Poppins Regular"/>
              </a:defRPr>
            </a:lvl1pPr>
          </a:lstStyle>
          <a:p>
            <a:r>
              <a:rPr lang="en-US" err="1"/>
              <a:t>Kuupäev</a:t>
            </a:r>
            <a:endParaRPr lang="en-EE"/>
          </a:p>
        </p:txBody>
      </p:sp>
      <p:pic>
        <p:nvPicPr>
          <p:cNvPr id="20" name="Picture 19" descr="A group of ants on a black background&#10;&#10;Description automatically generated">
            <a:extLst>
              <a:ext uri="{FF2B5EF4-FFF2-40B4-BE49-F238E27FC236}">
                <a16:creationId xmlns:a16="http://schemas.microsoft.com/office/drawing/2014/main" id="{120A7DAB-1531-74B2-9F41-2D5F1ECBD4E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0860008"/>
            <a:ext cx="2967487" cy="2892280"/>
          </a:xfrm>
          <a:prstGeom prst="rect">
            <a:avLst/>
          </a:prstGeom>
        </p:spPr>
      </p:pic>
      <p:pic>
        <p:nvPicPr>
          <p:cNvPr id="6" name="Pilt 5">
            <a:extLst>
              <a:ext uri="{FF2B5EF4-FFF2-40B4-BE49-F238E27FC236}">
                <a16:creationId xmlns:a16="http://schemas.microsoft.com/office/drawing/2014/main" id="{EEB6C1B2-3EF5-365A-0EB2-1D228DD1D88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122220" y="1122646"/>
            <a:ext cx="12116423" cy="2698889"/>
          </a:xfrm>
          <a:prstGeom prst="rect">
            <a:avLst/>
          </a:prstGeom>
        </p:spPr>
      </p:pic>
    </p:spTree>
    <p:extLst>
      <p:ext uri="{BB962C8B-B14F-4D97-AF65-F5344CB8AC3E}">
        <p14:creationId xmlns:p14="http://schemas.microsoft.com/office/powerpoint/2010/main" val="2585162191"/>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Pealkiri ja tekst">
    <p:spTree>
      <p:nvGrpSpPr>
        <p:cNvPr id="1" name=""/>
        <p:cNvGrpSpPr/>
        <p:nvPr/>
      </p:nvGrpSpPr>
      <p:grpSpPr>
        <a:xfrm>
          <a:off x="0" y="0"/>
          <a:ext cx="0" cy="0"/>
          <a:chOff x="0" y="0"/>
          <a:chExt cx="0" cy="0"/>
        </a:xfrm>
      </p:grpSpPr>
      <p:sp>
        <p:nvSpPr>
          <p:cNvPr id="7" name="Shape">
            <a:extLst>
              <a:ext uri="{FF2B5EF4-FFF2-40B4-BE49-F238E27FC236}">
                <a16:creationId xmlns:a16="http://schemas.microsoft.com/office/drawing/2014/main" id="{08FD4B31-215D-D527-2C06-2B9E00A00E28}"/>
              </a:ext>
            </a:extLst>
          </p:cNvPr>
          <p:cNvSpPr/>
          <p:nvPr userDrawn="1"/>
        </p:nvSpPr>
        <p:spPr>
          <a:xfrm>
            <a:off x="3" y="-9268"/>
            <a:ext cx="16323248" cy="13755768"/>
          </a:xfrm>
          <a:custGeom>
            <a:avLst/>
            <a:gdLst>
              <a:gd name="connsiteX0" fmla="*/ 0 w 21600"/>
              <a:gd name="connsiteY0" fmla="*/ 0 h 21600"/>
              <a:gd name="connsiteX1" fmla="*/ 0 w 21600"/>
              <a:gd name="connsiteY1" fmla="*/ 21600 h 21600"/>
              <a:gd name="connsiteX2" fmla="*/ 21600 w 21600"/>
              <a:gd name="connsiteY2" fmla="*/ 21600 h 21600"/>
              <a:gd name="connsiteX3" fmla="*/ 19716 w 21600"/>
              <a:gd name="connsiteY3" fmla="*/ 10150 h 21600"/>
              <a:gd name="connsiteX4" fmla="*/ 21385 w 21600"/>
              <a:gd name="connsiteY4" fmla="*/ 0 h 21600"/>
              <a:gd name="connsiteX5" fmla="*/ 0 w 21600"/>
              <a:gd name="connsiteY5" fmla="*/ 0 h 21600"/>
              <a:gd name="connsiteX0" fmla="*/ 0 w 21600"/>
              <a:gd name="connsiteY0" fmla="*/ 0 h 21600"/>
              <a:gd name="connsiteX1" fmla="*/ 0 w 21600"/>
              <a:gd name="connsiteY1" fmla="*/ 21600 h 21600"/>
              <a:gd name="connsiteX2" fmla="*/ 21600 w 21600"/>
              <a:gd name="connsiteY2" fmla="*/ 21600 h 21600"/>
              <a:gd name="connsiteX3" fmla="*/ 19716 w 21600"/>
              <a:gd name="connsiteY3" fmla="*/ 10150 h 21600"/>
              <a:gd name="connsiteX4" fmla="*/ 20830 w 21600"/>
              <a:gd name="connsiteY4" fmla="*/ 0 h 21600"/>
              <a:gd name="connsiteX5" fmla="*/ 0 w 21600"/>
              <a:gd name="connsiteY5" fmla="*/ 0 h 21600"/>
              <a:gd name="connsiteX0" fmla="*/ 0 w 20860"/>
              <a:gd name="connsiteY0" fmla="*/ 0 h 21756"/>
              <a:gd name="connsiteX1" fmla="*/ 0 w 20860"/>
              <a:gd name="connsiteY1" fmla="*/ 21600 h 21756"/>
              <a:gd name="connsiteX2" fmla="*/ 20860 w 20860"/>
              <a:gd name="connsiteY2" fmla="*/ 21756 h 21756"/>
              <a:gd name="connsiteX3" fmla="*/ 19716 w 20860"/>
              <a:gd name="connsiteY3" fmla="*/ 10150 h 21756"/>
              <a:gd name="connsiteX4" fmla="*/ 20830 w 20860"/>
              <a:gd name="connsiteY4" fmla="*/ 0 h 21756"/>
              <a:gd name="connsiteX5" fmla="*/ 0 w 20860"/>
              <a:gd name="connsiteY5" fmla="*/ 0 h 21756"/>
              <a:gd name="connsiteX0" fmla="*/ 0 w 21775"/>
              <a:gd name="connsiteY0" fmla="*/ 80 h 21836"/>
              <a:gd name="connsiteX1" fmla="*/ 0 w 21775"/>
              <a:gd name="connsiteY1" fmla="*/ 21680 h 21836"/>
              <a:gd name="connsiteX2" fmla="*/ 20860 w 21775"/>
              <a:gd name="connsiteY2" fmla="*/ 21836 h 21836"/>
              <a:gd name="connsiteX3" fmla="*/ 19716 w 21775"/>
              <a:gd name="connsiteY3" fmla="*/ 10230 h 21836"/>
              <a:gd name="connsiteX4" fmla="*/ 21775 w 21775"/>
              <a:gd name="connsiteY4" fmla="*/ 0 h 21836"/>
              <a:gd name="connsiteX5" fmla="*/ 0 w 21775"/>
              <a:gd name="connsiteY5" fmla="*/ 80 h 21836"/>
              <a:gd name="connsiteX0" fmla="*/ 0 w 21775"/>
              <a:gd name="connsiteY0" fmla="*/ 80 h 21916"/>
              <a:gd name="connsiteX1" fmla="*/ 0 w 21775"/>
              <a:gd name="connsiteY1" fmla="*/ 21680 h 21916"/>
              <a:gd name="connsiteX2" fmla="*/ 21772 w 21775"/>
              <a:gd name="connsiteY2" fmla="*/ 21916 h 21916"/>
              <a:gd name="connsiteX3" fmla="*/ 19716 w 21775"/>
              <a:gd name="connsiteY3" fmla="*/ 10230 h 21916"/>
              <a:gd name="connsiteX4" fmla="*/ 21775 w 21775"/>
              <a:gd name="connsiteY4" fmla="*/ 0 h 21916"/>
              <a:gd name="connsiteX5" fmla="*/ 0 w 21775"/>
              <a:gd name="connsiteY5" fmla="*/ 80 h 21916"/>
              <a:gd name="connsiteX0" fmla="*/ 0 w 21775"/>
              <a:gd name="connsiteY0" fmla="*/ 49 h 21885"/>
              <a:gd name="connsiteX1" fmla="*/ 0 w 21775"/>
              <a:gd name="connsiteY1" fmla="*/ 21649 h 21885"/>
              <a:gd name="connsiteX2" fmla="*/ 21772 w 21775"/>
              <a:gd name="connsiteY2" fmla="*/ 21885 h 21885"/>
              <a:gd name="connsiteX3" fmla="*/ 19716 w 21775"/>
              <a:gd name="connsiteY3" fmla="*/ 10199 h 21885"/>
              <a:gd name="connsiteX4" fmla="*/ 21775 w 21775"/>
              <a:gd name="connsiteY4" fmla="*/ 0 h 21885"/>
              <a:gd name="connsiteX5" fmla="*/ 0 w 21775"/>
              <a:gd name="connsiteY5" fmla="*/ 49 h 21885"/>
              <a:gd name="connsiteX0" fmla="*/ 0 w 21772"/>
              <a:gd name="connsiteY0" fmla="*/ 0 h 21836"/>
              <a:gd name="connsiteX1" fmla="*/ 0 w 21772"/>
              <a:gd name="connsiteY1" fmla="*/ 21600 h 21836"/>
              <a:gd name="connsiteX2" fmla="*/ 21772 w 21772"/>
              <a:gd name="connsiteY2" fmla="*/ 21836 h 21836"/>
              <a:gd name="connsiteX3" fmla="*/ 19716 w 21772"/>
              <a:gd name="connsiteY3" fmla="*/ 10150 h 21836"/>
              <a:gd name="connsiteX4" fmla="*/ 21696 w 21772"/>
              <a:gd name="connsiteY4" fmla="*/ 45 h 21836"/>
              <a:gd name="connsiteX5" fmla="*/ 0 w 21772"/>
              <a:gd name="connsiteY5" fmla="*/ 0 h 21836"/>
              <a:gd name="connsiteX0" fmla="*/ 0 w 21746"/>
              <a:gd name="connsiteY0" fmla="*/ 0 h 21648"/>
              <a:gd name="connsiteX1" fmla="*/ 0 w 21746"/>
              <a:gd name="connsiteY1" fmla="*/ 21600 h 21648"/>
              <a:gd name="connsiteX2" fmla="*/ 21746 w 21746"/>
              <a:gd name="connsiteY2" fmla="*/ 21648 h 21648"/>
              <a:gd name="connsiteX3" fmla="*/ 19716 w 21746"/>
              <a:gd name="connsiteY3" fmla="*/ 10150 h 21648"/>
              <a:gd name="connsiteX4" fmla="*/ 21696 w 21746"/>
              <a:gd name="connsiteY4" fmla="*/ 45 h 21648"/>
              <a:gd name="connsiteX5" fmla="*/ 0 w 21746"/>
              <a:gd name="connsiteY5" fmla="*/ 0 h 21648"/>
              <a:gd name="connsiteX0" fmla="*/ 0 w 21772"/>
              <a:gd name="connsiteY0" fmla="*/ 0 h 21648"/>
              <a:gd name="connsiteX1" fmla="*/ 0 w 21772"/>
              <a:gd name="connsiteY1" fmla="*/ 21600 h 21648"/>
              <a:gd name="connsiteX2" fmla="*/ 21772 w 21772"/>
              <a:gd name="connsiteY2" fmla="*/ 21648 h 21648"/>
              <a:gd name="connsiteX3" fmla="*/ 19716 w 21772"/>
              <a:gd name="connsiteY3" fmla="*/ 10150 h 21648"/>
              <a:gd name="connsiteX4" fmla="*/ 21696 w 21772"/>
              <a:gd name="connsiteY4" fmla="*/ 45 h 21648"/>
              <a:gd name="connsiteX5" fmla="*/ 0 w 21772"/>
              <a:gd name="connsiteY5" fmla="*/ 0 h 21648"/>
              <a:gd name="connsiteX0" fmla="*/ 0 w 21696"/>
              <a:gd name="connsiteY0" fmla="*/ 0 h 21648"/>
              <a:gd name="connsiteX1" fmla="*/ 0 w 21696"/>
              <a:gd name="connsiteY1" fmla="*/ 21600 h 21648"/>
              <a:gd name="connsiteX2" fmla="*/ 21693 w 21696"/>
              <a:gd name="connsiteY2" fmla="*/ 21648 h 21648"/>
              <a:gd name="connsiteX3" fmla="*/ 19716 w 21696"/>
              <a:gd name="connsiteY3" fmla="*/ 10150 h 21648"/>
              <a:gd name="connsiteX4" fmla="*/ 21696 w 21696"/>
              <a:gd name="connsiteY4" fmla="*/ 45 h 21648"/>
              <a:gd name="connsiteX5" fmla="*/ 0 w 21696"/>
              <a:gd name="connsiteY5" fmla="*/ 0 h 21648"/>
              <a:gd name="connsiteX0" fmla="*/ 0 w 21696"/>
              <a:gd name="connsiteY0" fmla="*/ 0 h 21648"/>
              <a:gd name="connsiteX1" fmla="*/ 0 w 21696"/>
              <a:gd name="connsiteY1" fmla="*/ 21600 h 21648"/>
              <a:gd name="connsiteX2" fmla="*/ 21693 w 21696"/>
              <a:gd name="connsiteY2" fmla="*/ 21648 h 21648"/>
              <a:gd name="connsiteX3" fmla="*/ 19716 w 21696"/>
              <a:gd name="connsiteY3" fmla="*/ 10150 h 21648"/>
              <a:gd name="connsiteX4" fmla="*/ 21696 w 21696"/>
              <a:gd name="connsiteY4" fmla="*/ 45 h 21648"/>
              <a:gd name="connsiteX5" fmla="*/ 0 w 21696"/>
              <a:gd name="connsiteY5" fmla="*/ 0 h 21648"/>
              <a:gd name="connsiteX0" fmla="*/ 0 w 21696"/>
              <a:gd name="connsiteY0" fmla="*/ 0 h 21648"/>
              <a:gd name="connsiteX1" fmla="*/ 0 w 21696"/>
              <a:gd name="connsiteY1" fmla="*/ 21600 h 21648"/>
              <a:gd name="connsiteX2" fmla="*/ 21693 w 21696"/>
              <a:gd name="connsiteY2" fmla="*/ 21648 h 21648"/>
              <a:gd name="connsiteX3" fmla="*/ 19716 w 21696"/>
              <a:gd name="connsiteY3" fmla="*/ 10150 h 21648"/>
              <a:gd name="connsiteX4" fmla="*/ 21696 w 21696"/>
              <a:gd name="connsiteY4" fmla="*/ 45 h 21648"/>
              <a:gd name="connsiteX5" fmla="*/ 0 w 21696"/>
              <a:gd name="connsiteY5" fmla="*/ 0 h 21648"/>
              <a:gd name="connsiteX0" fmla="*/ 0 w 21696"/>
              <a:gd name="connsiteY0" fmla="*/ 0 h 21648"/>
              <a:gd name="connsiteX1" fmla="*/ 0 w 21696"/>
              <a:gd name="connsiteY1" fmla="*/ 21600 h 21648"/>
              <a:gd name="connsiteX2" fmla="*/ 21693 w 21696"/>
              <a:gd name="connsiteY2" fmla="*/ 21648 h 21648"/>
              <a:gd name="connsiteX3" fmla="*/ 19716 w 21696"/>
              <a:gd name="connsiteY3" fmla="*/ 10150 h 21648"/>
              <a:gd name="connsiteX4" fmla="*/ 21696 w 21696"/>
              <a:gd name="connsiteY4" fmla="*/ 45 h 21648"/>
              <a:gd name="connsiteX5" fmla="*/ 0 w 21696"/>
              <a:gd name="connsiteY5" fmla="*/ 0 h 2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696" h="21648" extrusionOk="0">
                <a:moveTo>
                  <a:pt x="0" y="0"/>
                </a:moveTo>
                <a:lnTo>
                  <a:pt x="0" y="21600"/>
                </a:lnTo>
                <a:lnTo>
                  <a:pt x="21693" y="21648"/>
                </a:lnTo>
                <a:lnTo>
                  <a:pt x="19716" y="10150"/>
                </a:lnTo>
                <a:lnTo>
                  <a:pt x="21696" y="45"/>
                </a:lnTo>
                <a:lnTo>
                  <a:pt x="0" y="0"/>
                </a:lnTo>
                <a:close/>
              </a:path>
            </a:pathLst>
          </a:custGeom>
          <a:solidFill>
            <a:schemeClr val="tx1"/>
          </a:solidFill>
          <a:ln w="12700">
            <a:miter lim="400000"/>
          </a:ln>
        </p:spPr>
        <p:txBody>
          <a:bodyPr lIns="50800" tIns="50800" rIns="50800" bIns="50800" anchor="ctr"/>
          <a:lstStyle/>
          <a:p>
            <a:pPr marL="285750" indent="-285750" algn="l" defTabSz="457200">
              <a:lnSpc>
                <a:spcPts val="4800"/>
              </a:lnSpc>
              <a:spcBef>
                <a:spcPts val="1400"/>
              </a:spcBef>
              <a:buFontTx/>
              <a:buBlip>
                <a:blip r:embed="rId2"/>
              </a:buBlip>
              <a:defRPr sz="1800" spc="10">
                <a:solidFill>
                  <a:srgbClr val="1E2623"/>
                </a:solidFill>
                <a:latin typeface="Inter Light"/>
                <a:ea typeface="Inter Light"/>
                <a:cs typeface="Inter Light"/>
                <a:sym typeface="Inter Light"/>
              </a:defRPr>
            </a:pPr>
            <a:endParaRPr sz="1800"/>
          </a:p>
        </p:txBody>
      </p:sp>
      <p:sp>
        <p:nvSpPr>
          <p:cNvPr id="17" name="Text Placeholder 2">
            <a:extLst>
              <a:ext uri="{FF2B5EF4-FFF2-40B4-BE49-F238E27FC236}">
                <a16:creationId xmlns:a16="http://schemas.microsoft.com/office/drawing/2014/main" id="{E0318DA3-2BDA-B6C7-B401-6556922A965E}"/>
              </a:ext>
            </a:extLst>
          </p:cNvPr>
          <p:cNvSpPr>
            <a:spLocks noGrp="1"/>
          </p:cNvSpPr>
          <p:nvPr>
            <p:ph type="body" idx="1" hasCustomPrompt="1"/>
          </p:nvPr>
        </p:nvSpPr>
        <p:spPr>
          <a:xfrm>
            <a:off x="2355448" y="4037162"/>
            <a:ext cx="9427580" cy="7788770"/>
          </a:xfrm>
          <a:prstGeom prst="rect">
            <a:avLst/>
          </a:prstGeom>
        </p:spPr>
        <p:txBody>
          <a:bodyPr anchor="t" anchorCtr="0"/>
          <a:lstStyle>
            <a:lvl1pPr marL="685800" indent="-685800">
              <a:buFontTx/>
              <a:buBlip>
                <a:blip r:embed="rId3"/>
              </a:buBlip>
              <a:defRPr sz="4800">
                <a:solidFill>
                  <a:srgbClr val="767171"/>
                </a:solidFill>
                <a:latin typeface="Poppins" panose="00000500000000000000" pitchFamily="2" charset="0"/>
                <a:ea typeface="Open Sans regular" pitchFamily="2" charset="0"/>
                <a:cs typeface="Poppins" panose="00000500000000000000" pitchFamily="2" charset="0"/>
              </a:defRPr>
            </a:lvl1pPr>
            <a:lvl2pPr marL="914400" indent="0">
              <a:buNone/>
              <a:defRPr sz="4000">
                <a:solidFill>
                  <a:schemeClr val="tx1">
                    <a:tint val="75000"/>
                  </a:schemeClr>
                </a:solidFill>
              </a:defRPr>
            </a:lvl2pPr>
            <a:lvl3pPr marL="1828800" indent="0">
              <a:buNone/>
              <a:defRPr sz="3600">
                <a:solidFill>
                  <a:schemeClr val="tx1">
                    <a:tint val="75000"/>
                  </a:schemeClr>
                </a:solidFill>
              </a:defRPr>
            </a:lvl3pPr>
            <a:lvl4pPr marL="2743200" indent="0">
              <a:buNone/>
              <a:defRPr sz="3200">
                <a:solidFill>
                  <a:schemeClr val="tx1">
                    <a:tint val="75000"/>
                  </a:schemeClr>
                </a:solidFill>
              </a:defRPr>
            </a:lvl4pPr>
            <a:lvl5pPr marL="3657600" indent="0">
              <a:buNone/>
              <a:defRPr sz="3200">
                <a:solidFill>
                  <a:schemeClr val="tx1">
                    <a:tint val="75000"/>
                  </a:schemeClr>
                </a:solidFill>
              </a:defRPr>
            </a:lvl5pPr>
            <a:lvl6pPr marL="4572000" indent="0">
              <a:buNone/>
              <a:defRPr sz="3200">
                <a:solidFill>
                  <a:schemeClr val="tx1">
                    <a:tint val="75000"/>
                  </a:schemeClr>
                </a:solidFill>
              </a:defRPr>
            </a:lvl6pPr>
            <a:lvl7pPr marL="5486400" indent="0">
              <a:buNone/>
              <a:defRPr sz="3200">
                <a:solidFill>
                  <a:schemeClr val="tx1">
                    <a:tint val="75000"/>
                  </a:schemeClr>
                </a:solidFill>
              </a:defRPr>
            </a:lvl7pPr>
            <a:lvl8pPr marL="6400800" indent="0">
              <a:buNone/>
              <a:defRPr sz="3200">
                <a:solidFill>
                  <a:schemeClr val="tx1">
                    <a:tint val="75000"/>
                  </a:schemeClr>
                </a:solidFill>
              </a:defRPr>
            </a:lvl8pPr>
            <a:lvl9pPr marL="7315200" indent="0">
              <a:buNone/>
              <a:defRPr sz="3200">
                <a:solidFill>
                  <a:schemeClr val="tx1">
                    <a:tint val="75000"/>
                  </a:schemeClr>
                </a:solidFill>
              </a:defRPr>
            </a:lvl9pPr>
          </a:lstStyle>
          <a:p>
            <a:pPr lvl="0"/>
            <a:r>
              <a:rPr lang="en-US"/>
              <a:t>Lisa </a:t>
            </a:r>
            <a:r>
              <a:rPr lang="en-US" err="1"/>
              <a:t>tekst</a:t>
            </a:r>
            <a:endParaRPr lang="en-US"/>
          </a:p>
          <a:p>
            <a:pPr lvl="0"/>
            <a:r>
              <a:rPr lang="en-US"/>
              <a:t>Lisa </a:t>
            </a:r>
            <a:r>
              <a:rPr lang="en-US" err="1"/>
              <a:t>tekst</a:t>
            </a:r>
            <a:endParaRPr lang="et-EE"/>
          </a:p>
          <a:p>
            <a:pPr lvl="0"/>
            <a:r>
              <a:rPr lang="et-EE"/>
              <a:t>Lisa tekst</a:t>
            </a:r>
            <a:endParaRPr lang="en-US"/>
          </a:p>
          <a:p>
            <a:pPr lvl="0"/>
            <a:endParaRPr lang="en-US"/>
          </a:p>
          <a:p>
            <a:pPr lvl="0"/>
            <a:endParaRPr lang="en-US"/>
          </a:p>
          <a:p>
            <a:pPr lvl="0"/>
            <a:endParaRPr lang="en-US"/>
          </a:p>
          <a:p>
            <a:pPr lvl="0"/>
            <a:endParaRPr lang="en-US"/>
          </a:p>
          <a:p>
            <a:pPr lvl="0"/>
            <a:endParaRPr lang="en-US"/>
          </a:p>
        </p:txBody>
      </p:sp>
      <p:sp>
        <p:nvSpPr>
          <p:cNvPr id="21" name="Text Placeholder 20">
            <a:extLst>
              <a:ext uri="{FF2B5EF4-FFF2-40B4-BE49-F238E27FC236}">
                <a16:creationId xmlns:a16="http://schemas.microsoft.com/office/drawing/2014/main" id="{27154A58-7F72-4897-574E-3AD7D37D411E}"/>
              </a:ext>
            </a:extLst>
          </p:cNvPr>
          <p:cNvSpPr>
            <a:spLocks noGrp="1"/>
          </p:cNvSpPr>
          <p:nvPr>
            <p:ph type="body" sz="quarter" idx="10" hasCustomPrompt="1"/>
          </p:nvPr>
        </p:nvSpPr>
        <p:spPr>
          <a:xfrm>
            <a:off x="2354846" y="1727201"/>
            <a:ext cx="9427580" cy="1720850"/>
          </a:xfrm>
          <a:prstGeom prst="rect">
            <a:avLst/>
          </a:prstGeom>
        </p:spPr>
        <p:txBody>
          <a:bodyPr>
            <a:normAutofit/>
          </a:bodyPr>
          <a:lstStyle>
            <a:lvl1pPr marL="0" indent="0">
              <a:buNone/>
              <a:defRPr sz="6000">
                <a:solidFill>
                  <a:srgbClr val="8C030E"/>
                </a:solidFill>
                <a:latin typeface="Poppins" panose="00000500000000000000" pitchFamily="2" charset="0"/>
                <a:ea typeface="Open Sans SemiBold" pitchFamily="2" charset="0"/>
                <a:cs typeface="Poppins" panose="00000500000000000000" pitchFamily="2" charset="0"/>
              </a:defRPr>
            </a:lvl1pPr>
            <a:lvl2pPr marL="914400" indent="0">
              <a:buNone/>
              <a:defRPr/>
            </a:lvl2pPr>
            <a:lvl3pPr marL="1828800" indent="0">
              <a:buNone/>
              <a:defRPr/>
            </a:lvl3pPr>
            <a:lvl4pPr marL="2743200" indent="0">
              <a:buNone/>
              <a:defRPr/>
            </a:lvl4pPr>
            <a:lvl5pPr marL="3657600" indent="0">
              <a:buNone/>
              <a:defRPr/>
            </a:lvl5pPr>
          </a:lstStyle>
          <a:p>
            <a:pPr lvl="0"/>
            <a:r>
              <a:rPr lang="en-US"/>
              <a:t>Lisa </a:t>
            </a:r>
            <a:r>
              <a:rPr lang="en-US" err="1"/>
              <a:t>pealkiri</a:t>
            </a:r>
            <a:endParaRPr lang="en-US"/>
          </a:p>
        </p:txBody>
      </p:sp>
      <p:sp>
        <p:nvSpPr>
          <p:cNvPr id="9" name="Image">
            <a:extLst>
              <a:ext uri="{FF2B5EF4-FFF2-40B4-BE49-F238E27FC236}">
                <a16:creationId xmlns:a16="http://schemas.microsoft.com/office/drawing/2014/main" id="{D872A829-E3C1-E326-36FA-9E14166A940B}"/>
              </a:ext>
            </a:extLst>
          </p:cNvPr>
          <p:cNvSpPr>
            <a:spLocks noGrp="1"/>
          </p:cNvSpPr>
          <p:nvPr>
            <p:ph type="pic" idx="21" hasCustomPrompt="1"/>
          </p:nvPr>
        </p:nvSpPr>
        <p:spPr>
          <a:xfrm>
            <a:off x="14852496" y="-12780"/>
            <a:ext cx="9531504" cy="13765068"/>
          </a:xfrm>
          <a:custGeom>
            <a:avLst/>
            <a:gdLst>
              <a:gd name="connsiteX0" fmla="*/ 0 w 20547659"/>
              <a:gd name="connsiteY0" fmla="*/ 0 h 13716000"/>
              <a:gd name="connsiteX1" fmla="*/ 20547659 w 20547659"/>
              <a:gd name="connsiteY1" fmla="*/ 0 h 13716000"/>
              <a:gd name="connsiteX2" fmla="*/ 20547659 w 20547659"/>
              <a:gd name="connsiteY2" fmla="*/ 13716000 h 13716000"/>
              <a:gd name="connsiteX3" fmla="*/ 0 w 20547659"/>
              <a:gd name="connsiteY3" fmla="*/ 13716000 h 13716000"/>
              <a:gd name="connsiteX4" fmla="*/ 0 w 20547659"/>
              <a:gd name="connsiteY4" fmla="*/ 0 h 13716000"/>
              <a:gd name="connsiteX0" fmla="*/ 4402666 w 20547659"/>
              <a:gd name="connsiteY0" fmla="*/ 0 h 13716000"/>
              <a:gd name="connsiteX1" fmla="*/ 20547659 w 20547659"/>
              <a:gd name="connsiteY1" fmla="*/ 0 h 13716000"/>
              <a:gd name="connsiteX2" fmla="*/ 20547659 w 20547659"/>
              <a:gd name="connsiteY2" fmla="*/ 13716000 h 13716000"/>
              <a:gd name="connsiteX3" fmla="*/ 0 w 20547659"/>
              <a:gd name="connsiteY3" fmla="*/ 13716000 h 13716000"/>
              <a:gd name="connsiteX4" fmla="*/ 4402666 w 20547659"/>
              <a:gd name="connsiteY4" fmla="*/ 0 h 13716000"/>
              <a:gd name="connsiteX0" fmla="*/ 0 w 16144993"/>
              <a:gd name="connsiteY0" fmla="*/ 0 h 13716000"/>
              <a:gd name="connsiteX1" fmla="*/ 16144993 w 16144993"/>
              <a:gd name="connsiteY1" fmla="*/ 0 h 13716000"/>
              <a:gd name="connsiteX2" fmla="*/ 16144993 w 16144993"/>
              <a:gd name="connsiteY2" fmla="*/ 13716000 h 13716000"/>
              <a:gd name="connsiteX3" fmla="*/ 84668 w 16144993"/>
              <a:gd name="connsiteY3" fmla="*/ 13716000 h 13716000"/>
              <a:gd name="connsiteX4" fmla="*/ 0 w 16144993"/>
              <a:gd name="connsiteY4" fmla="*/ 0 h 13716000"/>
              <a:gd name="connsiteX0" fmla="*/ 1350093 w 17495086"/>
              <a:gd name="connsiteY0" fmla="*/ 0 h 13716000"/>
              <a:gd name="connsiteX1" fmla="*/ 17495086 w 17495086"/>
              <a:gd name="connsiteY1" fmla="*/ 0 h 13716000"/>
              <a:gd name="connsiteX2" fmla="*/ 17495086 w 17495086"/>
              <a:gd name="connsiteY2" fmla="*/ 13716000 h 13716000"/>
              <a:gd name="connsiteX3" fmla="*/ 1434761 w 17495086"/>
              <a:gd name="connsiteY3" fmla="*/ 13716000 h 13716000"/>
              <a:gd name="connsiteX4" fmla="*/ 0 w 17495086"/>
              <a:gd name="connsiteY4" fmla="*/ 6316133 h 13716000"/>
              <a:gd name="connsiteX5" fmla="*/ 1350093 w 17495086"/>
              <a:gd name="connsiteY5" fmla="*/ 0 h 13716000"/>
              <a:gd name="connsiteX0" fmla="*/ 1350546 w 17495539"/>
              <a:gd name="connsiteY0" fmla="*/ 0 h 13716000"/>
              <a:gd name="connsiteX1" fmla="*/ 17495539 w 17495539"/>
              <a:gd name="connsiteY1" fmla="*/ 0 h 13716000"/>
              <a:gd name="connsiteX2" fmla="*/ 17495539 w 17495539"/>
              <a:gd name="connsiteY2" fmla="*/ 13716000 h 13716000"/>
              <a:gd name="connsiteX3" fmla="*/ 1435214 w 17495539"/>
              <a:gd name="connsiteY3" fmla="*/ 13716000 h 13716000"/>
              <a:gd name="connsiteX4" fmla="*/ 453 w 17495539"/>
              <a:gd name="connsiteY4" fmla="*/ 6316133 h 13716000"/>
              <a:gd name="connsiteX5" fmla="*/ 1350546 w 17495539"/>
              <a:gd name="connsiteY5" fmla="*/ 0 h 13716000"/>
              <a:gd name="connsiteX0" fmla="*/ 1350093 w 17495086"/>
              <a:gd name="connsiteY0" fmla="*/ 0 h 13716000"/>
              <a:gd name="connsiteX1" fmla="*/ 17495086 w 17495086"/>
              <a:gd name="connsiteY1" fmla="*/ 0 h 13716000"/>
              <a:gd name="connsiteX2" fmla="*/ 17495086 w 17495086"/>
              <a:gd name="connsiteY2" fmla="*/ 13716000 h 13716000"/>
              <a:gd name="connsiteX3" fmla="*/ 1434761 w 17495086"/>
              <a:gd name="connsiteY3" fmla="*/ 13716000 h 13716000"/>
              <a:gd name="connsiteX4" fmla="*/ 0 w 17495086"/>
              <a:gd name="connsiteY4" fmla="*/ 6316133 h 13716000"/>
              <a:gd name="connsiteX5" fmla="*/ 1350093 w 17495086"/>
              <a:gd name="connsiteY5" fmla="*/ 0 h 13716000"/>
              <a:gd name="connsiteX0" fmla="*/ 1350093 w 17495086"/>
              <a:gd name="connsiteY0" fmla="*/ 0 h 13716000"/>
              <a:gd name="connsiteX1" fmla="*/ 17495086 w 17495086"/>
              <a:gd name="connsiteY1" fmla="*/ 0 h 13716000"/>
              <a:gd name="connsiteX2" fmla="*/ 17495086 w 17495086"/>
              <a:gd name="connsiteY2" fmla="*/ 13716000 h 13716000"/>
              <a:gd name="connsiteX3" fmla="*/ 1434761 w 17495086"/>
              <a:gd name="connsiteY3" fmla="*/ 13716000 h 13716000"/>
              <a:gd name="connsiteX4" fmla="*/ 0 w 17495086"/>
              <a:gd name="connsiteY4" fmla="*/ 6316133 h 13716000"/>
              <a:gd name="connsiteX5" fmla="*/ 1350093 w 17495086"/>
              <a:gd name="connsiteY5" fmla="*/ 0 h 13716000"/>
              <a:gd name="connsiteX0" fmla="*/ 1350093 w 17495086"/>
              <a:gd name="connsiteY0" fmla="*/ 0 h 13716000"/>
              <a:gd name="connsiteX1" fmla="*/ 17495086 w 17495086"/>
              <a:gd name="connsiteY1" fmla="*/ 0 h 13716000"/>
              <a:gd name="connsiteX2" fmla="*/ 17495086 w 17495086"/>
              <a:gd name="connsiteY2" fmla="*/ 13716000 h 13716000"/>
              <a:gd name="connsiteX3" fmla="*/ 1434761 w 17495086"/>
              <a:gd name="connsiteY3" fmla="*/ 13716000 h 13716000"/>
              <a:gd name="connsiteX4" fmla="*/ 0 w 17495086"/>
              <a:gd name="connsiteY4" fmla="*/ 6316133 h 13716000"/>
              <a:gd name="connsiteX5" fmla="*/ 1350093 w 17495086"/>
              <a:gd name="connsiteY5" fmla="*/ 0 h 13716000"/>
              <a:gd name="connsiteX0" fmla="*/ 1350093 w 17495086"/>
              <a:gd name="connsiteY0" fmla="*/ 0 h 13716000"/>
              <a:gd name="connsiteX1" fmla="*/ 17495086 w 17495086"/>
              <a:gd name="connsiteY1" fmla="*/ 0 h 13716000"/>
              <a:gd name="connsiteX2" fmla="*/ 17495086 w 17495086"/>
              <a:gd name="connsiteY2" fmla="*/ 13716000 h 13716000"/>
              <a:gd name="connsiteX3" fmla="*/ 1434761 w 17495086"/>
              <a:gd name="connsiteY3" fmla="*/ 13716000 h 13716000"/>
              <a:gd name="connsiteX4" fmla="*/ 0 w 17495086"/>
              <a:gd name="connsiteY4" fmla="*/ 6316133 h 13716000"/>
              <a:gd name="connsiteX5" fmla="*/ 1350093 w 17495086"/>
              <a:gd name="connsiteY5" fmla="*/ 0 h 13716000"/>
              <a:gd name="connsiteX0" fmla="*/ 1350093 w 17495086"/>
              <a:gd name="connsiteY0" fmla="*/ 0 h 13716000"/>
              <a:gd name="connsiteX1" fmla="*/ 17495086 w 17495086"/>
              <a:gd name="connsiteY1" fmla="*/ 0 h 13716000"/>
              <a:gd name="connsiteX2" fmla="*/ 17495086 w 17495086"/>
              <a:gd name="connsiteY2" fmla="*/ 13716000 h 13716000"/>
              <a:gd name="connsiteX3" fmla="*/ 1637961 w 17495086"/>
              <a:gd name="connsiteY3" fmla="*/ 13716000 h 13716000"/>
              <a:gd name="connsiteX4" fmla="*/ 0 w 17495086"/>
              <a:gd name="connsiteY4" fmla="*/ 6316133 h 13716000"/>
              <a:gd name="connsiteX5" fmla="*/ 1350093 w 17495086"/>
              <a:gd name="connsiteY5" fmla="*/ 0 h 13716000"/>
              <a:gd name="connsiteX0" fmla="*/ 1350093 w 17495086"/>
              <a:gd name="connsiteY0" fmla="*/ 0 h 13716000"/>
              <a:gd name="connsiteX1" fmla="*/ 17495086 w 17495086"/>
              <a:gd name="connsiteY1" fmla="*/ 0 h 13716000"/>
              <a:gd name="connsiteX2" fmla="*/ 17495086 w 17495086"/>
              <a:gd name="connsiteY2" fmla="*/ 13716000 h 13716000"/>
              <a:gd name="connsiteX3" fmla="*/ 1637961 w 17495086"/>
              <a:gd name="connsiteY3" fmla="*/ 13716000 h 13716000"/>
              <a:gd name="connsiteX4" fmla="*/ 0 w 17495086"/>
              <a:gd name="connsiteY4" fmla="*/ 6316133 h 13716000"/>
              <a:gd name="connsiteX5" fmla="*/ 1350093 w 17495086"/>
              <a:gd name="connsiteY5" fmla="*/ 0 h 13716000"/>
              <a:gd name="connsiteX0" fmla="*/ 1350093 w 17495086"/>
              <a:gd name="connsiteY0" fmla="*/ 0 h 13716000"/>
              <a:gd name="connsiteX1" fmla="*/ 17495086 w 17495086"/>
              <a:gd name="connsiteY1" fmla="*/ 0 h 13716000"/>
              <a:gd name="connsiteX2" fmla="*/ 17495086 w 17495086"/>
              <a:gd name="connsiteY2" fmla="*/ 13716000 h 13716000"/>
              <a:gd name="connsiteX3" fmla="*/ 1420247 w 17495086"/>
              <a:gd name="connsiteY3" fmla="*/ 13716000 h 13716000"/>
              <a:gd name="connsiteX4" fmla="*/ 0 w 17495086"/>
              <a:gd name="connsiteY4" fmla="*/ 6316133 h 13716000"/>
              <a:gd name="connsiteX5" fmla="*/ 1350093 w 17495086"/>
              <a:gd name="connsiteY5" fmla="*/ 0 h 13716000"/>
              <a:gd name="connsiteX0" fmla="*/ 842093 w 16987086"/>
              <a:gd name="connsiteY0" fmla="*/ 0 h 13716000"/>
              <a:gd name="connsiteX1" fmla="*/ 16987086 w 16987086"/>
              <a:gd name="connsiteY1" fmla="*/ 0 h 13716000"/>
              <a:gd name="connsiteX2" fmla="*/ 16987086 w 16987086"/>
              <a:gd name="connsiteY2" fmla="*/ 13716000 h 13716000"/>
              <a:gd name="connsiteX3" fmla="*/ 912247 w 16987086"/>
              <a:gd name="connsiteY3" fmla="*/ 13716000 h 13716000"/>
              <a:gd name="connsiteX4" fmla="*/ 0 w 16987086"/>
              <a:gd name="connsiteY4" fmla="*/ 6483047 h 13716000"/>
              <a:gd name="connsiteX5" fmla="*/ 842093 w 16987086"/>
              <a:gd name="connsiteY5" fmla="*/ 0 h 13716000"/>
              <a:gd name="connsiteX0" fmla="*/ 1357350 w 17502343"/>
              <a:gd name="connsiteY0" fmla="*/ 0 h 13716000"/>
              <a:gd name="connsiteX1" fmla="*/ 17502343 w 17502343"/>
              <a:gd name="connsiteY1" fmla="*/ 0 h 13716000"/>
              <a:gd name="connsiteX2" fmla="*/ 17502343 w 17502343"/>
              <a:gd name="connsiteY2" fmla="*/ 13716000 h 13716000"/>
              <a:gd name="connsiteX3" fmla="*/ 1427504 w 17502343"/>
              <a:gd name="connsiteY3" fmla="*/ 13716000 h 13716000"/>
              <a:gd name="connsiteX4" fmla="*/ 0 w 17502343"/>
              <a:gd name="connsiteY4" fmla="*/ 6359676 h 13716000"/>
              <a:gd name="connsiteX5" fmla="*/ 1357350 w 17502343"/>
              <a:gd name="connsiteY5" fmla="*/ 0 h 13716000"/>
              <a:gd name="connsiteX0" fmla="*/ 1357350 w 17502343"/>
              <a:gd name="connsiteY0" fmla="*/ 0 h 13737772"/>
              <a:gd name="connsiteX1" fmla="*/ 17502343 w 17502343"/>
              <a:gd name="connsiteY1" fmla="*/ 0 h 13737772"/>
              <a:gd name="connsiteX2" fmla="*/ 16689544 w 17502343"/>
              <a:gd name="connsiteY2" fmla="*/ 13737772 h 13737772"/>
              <a:gd name="connsiteX3" fmla="*/ 1427504 w 17502343"/>
              <a:gd name="connsiteY3" fmla="*/ 13716000 h 13737772"/>
              <a:gd name="connsiteX4" fmla="*/ 0 w 17502343"/>
              <a:gd name="connsiteY4" fmla="*/ 6359676 h 13737772"/>
              <a:gd name="connsiteX5" fmla="*/ 1357350 w 17502343"/>
              <a:gd name="connsiteY5" fmla="*/ 0 h 13737772"/>
              <a:gd name="connsiteX0" fmla="*/ 1357350 w 16689544"/>
              <a:gd name="connsiteY0" fmla="*/ 14515 h 13752287"/>
              <a:gd name="connsiteX1" fmla="*/ 16675030 w 16689544"/>
              <a:gd name="connsiteY1" fmla="*/ 0 h 13752287"/>
              <a:gd name="connsiteX2" fmla="*/ 16689544 w 16689544"/>
              <a:gd name="connsiteY2" fmla="*/ 13752287 h 13752287"/>
              <a:gd name="connsiteX3" fmla="*/ 1427504 w 16689544"/>
              <a:gd name="connsiteY3" fmla="*/ 13730515 h 13752287"/>
              <a:gd name="connsiteX4" fmla="*/ 0 w 16689544"/>
              <a:gd name="connsiteY4" fmla="*/ 6374191 h 13752287"/>
              <a:gd name="connsiteX5" fmla="*/ 1357350 w 16689544"/>
              <a:gd name="connsiteY5" fmla="*/ 14515 h 13752287"/>
              <a:gd name="connsiteX0" fmla="*/ 2436354 w 16689544"/>
              <a:gd name="connsiteY0" fmla="*/ 14515 h 13752287"/>
              <a:gd name="connsiteX1" fmla="*/ 16675030 w 16689544"/>
              <a:gd name="connsiteY1" fmla="*/ 0 h 13752287"/>
              <a:gd name="connsiteX2" fmla="*/ 16689544 w 16689544"/>
              <a:gd name="connsiteY2" fmla="*/ 13752287 h 13752287"/>
              <a:gd name="connsiteX3" fmla="*/ 1427504 w 16689544"/>
              <a:gd name="connsiteY3" fmla="*/ 13730515 h 13752287"/>
              <a:gd name="connsiteX4" fmla="*/ 0 w 16689544"/>
              <a:gd name="connsiteY4" fmla="*/ 6374191 h 13752287"/>
              <a:gd name="connsiteX5" fmla="*/ 2436354 w 16689544"/>
              <a:gd name="connsiteY5" fmla="*/ 14515 h 13752287"/>
              <a:gd name="connsiteX0" fmla="*/ 2436354 w 16689544"/>
              <a:gd name="connsiteY0" fmla="*/ 14515 h 13849785"/>
              <a:gd name="connsiteX1" fmla="*/ 16675030 w 16689544"/>
              <a:gd name="connsiteY1" fmla="*/ 0 h 13849785"/>
              <a:gd name="connsiteX2" fmla="*/ 16689544 w 16689544"/>
              <a:gd name="connsiteY2" fmla="*/ 13752287 h 13849785"/>
              <a:gd name="connsiteX3" fmla="*/ 2576123 w 16689544"/>
              <a:gd name="connsiteY3" fmla="*/ 13849785 h 13849785"/>
              <a:gd name="connsiteX4" fmla="*/ 0 w 16689544"/>
              <a:gd name="connsiteY4" fmla="*/ 6374191 h 13849785"/>
              <a:gd name="connsiteX5" fmla="*/ 2436354 w 16689544"/>
              <a:gd name="connsiteY5" fmla="*/ 14515 h 13849785"/>
              <a:gd name="connsiteX0" fmla="*/ 2436354 w 16689544"/>
              <a:gd name="connsiteY0" fmla="*/ 14515 h 13752287"/>
              <a:gd name="connsiteX1" fmla="*/ 16675030 w 16689544"/>
              <a:gd name="connsiteY1" fmla="*/ 0 h 13752287"/>
              <a:gd name="connsiteX2" fmla="*/ 16689544 w 16689544"/>
              <a:gd name="connsiteY2" fmla="*/ 13752287 h 13752287"/>
              <a:gd name="connsiteX3" fmla="*/ 2506511 w 16689544"/>
              <a:gd name="connsiteY3" fmla="*/ 13690759 h 13752287"/>
              <a:gd name="connsiteX4" fmla="*/ 0 w 16689544"/>
              <a:gd name="connsiteY4" fmla="*/ 6374191 h 13752287"/>
              <a:gd name="connsiteX5" fmla="*/ 2436354 w 16689544"/>
              <a:gd name="connsiteY5" fmla="*/ 14515 h 13752287"/>
              <a:gd name="connsiteX0" fmla="*/ 2436354 w 16689544"/>
              <a:gd name="connsiteY0" fmla="*/ 14515 h 13752287"/>
              <a:gd name="connsiteX1" fmla="*/ 16675030 w 16689544"/>
              <a:gd name="connsiteY1" fmla="*/ 0 h 13752287"/>
              <a:gd name="connsiteX2" fmla="*/ 16689544 w 16689544"/>
              <a:gd name="connsiteY2" fmla="*/ 13752287 h 13752287"/>
              <a:gd name="connsiteX3" fmla="*/ 2541317 w 16689544"/>
              <a:gd name="connsiteY3" fmla="*/ 13690759 h 13752287"/>
              <a:gd name="connsiteX4" fmla="*/ 0 w 16689544"/>
              <a:gd name="connsiteY4" fmla="*/ 6374191 h 13752287"/>
              <a:gd name="connsiteX5" fmla="*/ 2436354 w 16689544"/>
              <a:gd name="connsiteY5" fmla="*/ 14515 h 13752287"/>
              <a:gd name="connsiteX0" fmla="*/ 2436354 w 16689544"/>
              <a:gd name="connsiteY0" fmla="*/ 14515 h 13752287"/>
              <a:gd name="connsiteX1" fmla="*/ 16675030 w 16689544"/>
              <a:gd name="connsiteY1" fmla="*/ 0 h 13752287"/>
              <a:gd name="connsiteX2" fmla="*/ 16689544 w 16689544"/>
              <a:gd name="connsiteY2" fmla="*/ 13752287 h 13752287"/>
              <a:gd name="connsiteX3" fmla="*/ 2576123 w 16689544"/>
              <a:gd name="connsiteY3" fmla="*/ 13750393 h 13752287"/>
              <a:gd name="connsiteX4" fmla="*/ 0 w 16689544"/>
              <a:gd name="connsiteY4" fmla="*/ 6374191 h 13752287"/>
              <a:gd name="connsiteX5" fmla="*/ 2436354 w 16689544"/>
              <a:gd name="connsiteY5" fmla="*/ 14515 h 13752287"/>
              <a:gd name="connsiteX0" fmla="*/ 2436354 w 16689544"/>
              <a:gd name="connsiteY0" fmla="*/ 14515 h 13752287"/>
              <a:gd name="connsiteX1" fmla="*/ 16675030 w 16689544"/>
              <a:gd name="connsiteY1" fmla="*/ 0 h 13752287"/>
              <a:gd name="connsiteX2" fmla="*/ 16689544 w 16689544"/>
              <a:gd name="connsiteY2" fmla="*/ 13752287 h 13752287"/>
              <a:gd name="connsiteX3" fmla="*/ 2576123 w 16689544"/>
              <a:gd name="connsiteY3" fmla="*/ 13750393 h 13752287"/>
              <a:gd name="connsiteX4" fmla="*/ 0 w 16689544"/>
              <a:gd name="connsiteY4" fmla="*/ 6374191 h 13752287"/>
              <a:gd name="connsiteX5" fmla="*/ 2436354 w 16689544"/>
              <a:gd name="connsiteY5" fmla="*/ 14515 h 13752287"/>
              <a:gd name="connsiteX0" fmla="*/ 2460251 w 16689544"/>
              <a:gd name="connsiteY0" fmla="*/ 0 h 13806011"/>
              <a:gd name="connsiteX1" fmla="*/ 16675030 w 16689544"/>
              <a:gd name="connsiteY1" fmla="*/ 53724 h 13806011"/>
              <a:gd name="connsiteX2" fmla="*/ 16689544 w 16689544"/>
              <a:gd name="connsiteY2" fmla="*/ 13806011 h 13806011"/>
              <a:gd name="connsiteX3" fmla="*/ 2576123 w 16689544"/>
              <a:gd name="connsiteY3" fmla="*/ 13804117 h 13806011"/>
              <a:gd name="connsiteX4" fmla="*/ 0 w 16689544"/>
              <a:gd name="connsiteY4" fmla="*/ 6427915 h 13806011"/>
              <a:gd name="connsiteX5" fmla="*/ 2460251 w 16689544"/>
              <a:gd name="connsiteY5" fmla="*/ 0 h 13806011"/>
              <a:gd name="connsiteX0" fmla="*/ 2460251 w 16689544"/>
              <a:gd name="connsiteY0" fmla="*/ 868 h 13752287"/>
              <a:gd name="connsiteX1" fmla="*/ 16675030 w 16689544"/>
              <a:gd name="connsiteY1" fmla="*/ 0 h 13752287"/>
              <a:gd name="connsiteX2" fmla="*/ 16689544 w 16689544"/>
              <a:gd name="connsiteY2" fmla="*/ 13752287 h 13752287"/>
              <a:gd name="connsiteX3" fmla="*/ 2576123 w 16689544"/>
              <a:gd name="connsiteY3" fmla="*/ 13750393 h 13752287"/>
              <a:gd name="connsiteX4" fmla="*/ 0 w 16689544"/>
              <a:gd name="connsiteY4" fmla="*/ 6374191 h 13752287"/>
              <a:gd name="connsiteX5" fmla="*/ 2460251 w 16689544"/>
              <a:gd name="connsiteY5" fmla="*/ 868 h 13752287"/>
              <a:gd name="connsiteX0" fmla="*/ 2460251 w 16689544"/>
              <a:gd name="connsiteY0" fmla="*/ 868 h 13752287"/>
              <a:gd name="connsiteX1" fmla="*/ 16675030 w 16689544"/>
              <a:gd name="connsiteY1" fmla="*/ 0 h 13752287"/>
              <a:gd name="connsiteX2" fmla="*/ 16689544 w 16689544"/>
              <a:gd name="connsiteY2" fmla="*/ 13752287 h 13752287"/>
              <a:gd name="connsiteX3" fmla="*/ 2576123 w 16689544"/>
              <a:gd name="connsiteY3" fmla="*/ 13750393 h 13752287"/>
              <a:gd name="connsiteX4" fmla="*/ 0 w 16689544"/>
              <a:gd name="connsiteY4" fmla="*/ 6374191 h 13752287"/>
              <a:gd name="connsiteX5" fmla="*/ 2460251 w 16689544"/>
              <a:gd name="connsiteY5" fmla="*/ 868 h 13752287"/>
              <a:gd name="connsiteX0" fmla="*/ 2531942 w 16689544"/>
              <a:gd name="connsiteY0" fmla="*/ 0 h 13765067"/>
              <a:gd name="connsiteX1" fmla="*/ 16675030 w 16689544"/>
              <a:gd name="connsiteY1" fmla="*/ 12780 h 13765067"/>
              <a:gd name="connsiteX2" fmla="*/ 16689544 w 16689544"/>
              <a:gd name="connsiteY2" fmla="*/ 13765067 h 13765067"/>
              <a:gd name="connsiteX3" fmla="*/ 2576123 w 16689544"/>
              <a:gd name="connsiteY3" fmla="*/ 13763173 h 13765067"/>
              <a:gd name="connsiteX4" fmla="*/ 0 w 16689544"/>
              <a:gd name="connsiteY4" fmla="*/ 6386971 h 13765067"/>
              <a:gd name="connsiteX5" fmla="*/ 2531942 w 16689544"/>
              <a:gd name="connsiteY5" fmla="*/ 0 h 13765067"/>
              <a:gd name="connsiteX0" fmla="*/ 2603633 w 16689544"/>
              <a:gd name="connsiteY0" fmla="*/ 0 h 13765067"/>
              <a:gd name="connsiteX1" fmla="*/ 16675030 w 16689544"/>
              <a:gd name="connsiteY1" fmla="*/ 12780 h 13765067"/>
              <a:gd name="connsiteX2" fmla="*/ 16689544 w 16689544"/>
              <a:gd name="connsiteY2" fmla="*/ 13765067 h 13765067"/>
              <a:gd name="connsiteX3" fmla="*/ 2576123 w 16689544"/>
              <a:gd name="connsiteY3" fmla="*/ 13763173 h 13765067"/>
              <a:gd name="connsiteX4" fmla="*/ 0 w 16689544"/>
              <a:gd name="connsiteY4" fmla="*/ 6386971 h 13765067"/>
              <a:gd name="connsiteX5" fmla="*/ 2603633 w 16689544"/>
              <a:gd name="connsiteY5" fmla="*/ 0 h 13765067"/>
              <a:gd name="connsiteX0" fmla="*/ 2603633 w 16689544"/>
              <a:gd name="connsiteY0" fmla="*/ 0 h 13765067"/>
              <a:gd name="connsiteX1" fmla="*/ 16675030 w 16689544"/>
              <a:gd name="connsiteY1" fmla="*/ 12780 h 13765067"/>
              <a:gd name="connsiteX2" fmla="*/ 16689544 w 16689544"/>
              <a:gd name="connsiteY2" fmla="*/ 13765067 h 13765067"/>
              <a:gd name="connsiteX3" fmla="*/ 2576123 w 16689544"/>
              <a:gd name="connsiteY3" fmla="*/ 13763173 h 13765067"/>
              <a:gd name="connsiteX4" fmla="*/ 0 w 16689544"/>
              <a:gd name="connsiteY4" fmla="*/ 6386971 h 13765067"/>
              <a:gd name="connsiteX5" fmla="*/ 2603633 w 16689544"/>
              <a:gd name="connsiteY5" fmla="*/ 0 h 13765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689544" h="13765067">
                <a:moveTo>
                  <a:pt x="2603633" y="0"/>
                </a:moveTo>
                <a:lnTo>
                  <a:pt x="16675030" y="12780"/>
                </a:lnTo>
                <a:lnTo>
                  <a:pt x="16689544" y="13765067"/>
                </a:lnTo>
                <a:lnTo>
                  <a:pt x="2576123" y="13763173"/>
                </a:lnTo>
                <a:cubicBezTo>
                  <a:pt x="2576840" y="13758335"/>
                  <a:pt x="13798" y="6389390"/>
                  <a:pt x="0" y="6386971"/>
                </a:cubicBezTo>
                <a:cubicBezTo>
                  <a:pt x="88" y="6393422"/>
                  <a:pt x="1771252" y="2132674"/>
                  <a:pt x="2603633" y="0"/>
                </a:cubicBezTo>
                <a:close/>
              </a:path>
            </a:pathLst>
          </a:cu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91439" tIns="45719" rIns="91439" bIns="45719">
            <a:noAutofit/>
          </a:bodyPr>
          <a:lstStyle>
            <a:lvl1pPr marL="0" indent="0" algn="ctr">
              <a:buNone/>
              <a:defRPr sz="2400"/>
            </a:lvl1pPr>
          </a:lstStyle>
          <a:p>
            <a:r>
              <a:rPr lang="et-EE"/>
              <a:t>Kliki </a:t>
            </a:r>
            <a:r>
              <a:rPr lang="et-EE" err="1"/>
              <a:t>ikoo</a:t>
            </a:r>
            <a:r>
              <a:rPr lang="en-US"/>
              <a:t>nil</a:t>
            </a:r>
            <a:endParaRPr/>
          </a:p>
        </p:txBody>
      </p:sp>
    </p:spTree>
    <p:extLst>
      <p:ext uri="{BB962C8B-B14F-4D97-AF65-F5344CB8AC3E}">
        <p14:creationId xmlns:p14="http://schemas.microsoft.com/office/powerpoint/2010/main" val="1025128975"/>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Vaheslaid pildiga">
    <p:spTree>
      <p:nvGrpSpPr>
        <p:cNvPr id="1" name=""/>
        <p:cNvGrpSpPr/>
        <p:nvPr/>
      </p:nvGrpSpPr>
      <p:grpSpPr>
        <a:xfrm>
          <a:off x="0" y="0"/>
          <a:ext cx="0" cy="0"/>
          <a:chOff x="0" y="0"/>
          <a:chExt cx="0" cy="0"/>
        </a:xfrm>
      </p:grpSpPr>
      <p:sp>
        <p:nvSpPr>
          <p:cNvPr id="9" name="Shape">
            <a:extLst>
              <a:ext uri="{FF2B5EF4-FFF2-40B4-BE49-F238E27FC236}">
                <a16:creationId xmlns:a16="http://schemas.microsoft.com/office/drawing/2014/main" id="{975DA8CC-ED34-349C-4E65-038FBC6D9094}"/>
              </a:ext>
            </a:extLst>
          </p:cNvPr>
          <p:cNvSpPr/>
          <p:nvPr userDrawn="1"/>
        </p:nvSpPr>
        <p:spPr>
          <a:xfrm>
            <a:off x="2" y="-9268"/>
            <a:ext cx="16360867" cy="13755768"/>
          </a:xfrm>
          <a:custGeom>
            <a:avLst/>
            <a:gdLst>
              <a:gd name="connsiteX0" fmla="*/ 0 w 21600"/>
              <a:gd name="connsiteY0" fmla="*/ 0 h 21600"/>
              <a:gd name="connsiteX1" fmla="*/ 0 w 21600"/>
              <a:gd name="connsiteY1" fmla="*/ 21600 h 21600"/>
              <a:gd name="connsiteX2" fmla="*/ 21600 w 21600"/>
              <a:gd name="connsiteY2" fmla="*/ 21600 h 21600"/>
              <a:gd name="connsiteX3" fmla="*/ 19716 w 21600"/>
              <a:gd name="connsiteY3" fmla="*/ 10150 h 21600"/>
              <a:gd name="connsiteX4" fmla="*/ 21385 w 21600"/>
              <a:gd name="connsiteY4" fmla="*/ 0 h 21600"/>
              <a:gd name="connsiteX5" fmla="*/ 0 w 21600"/>
              <a:gd name="connsiteY5" fmla="*/ 0 h 21600"/>
              <a:gd name="connsiteX0" fmla="*/ 0 w 21600"/>
              <a:gd name="connsiteY0" fmla="*/ 0 h 21600"/>
              <a:gd name="connsiteX1" fmla="*/ 0 w 21600"/>
              <a:gd name="connsiteY1" fmla="*/ 21600 h 21600"/>
              <a:gd name="connsiteX2" fmla="*/ 21600 w 21600"/>
              <a:gd name="connsiteY2" fmla="*/ 21600 h 21600"/>
              <a:gd name="connsiteX3" fmla="*/ 19716 w 21600"/>
              <a:gd name="connsiteY3" fmla="*/ 10150 h 21600"/>
              <a:gd name="connsiteX4" fmla="*/ 20830 w 21600"/>
              <a:gd name="connsiteY4" fmla="*/ 0 h 21600"/>
              <a:gd name="connsiteX5" fmla="*/ 0 w 21600"/>
              <a:gd name="connsiteY5" fmla="*/ 0 h 21600"/>
              <a:gd name="connsiteX0" fmla="*/ 0 w 20860"/>
              <a:gd name="connsiteY0" fmla="*/ 0 h 21756"/>
              <a:gd name="connsiteX1" fmla="*/ 0 w 20860"/>
              <a:gd name="connsiteY1" fmla="*/ 21600 h 21756"/>
              <a:gd name="connsiteX2" fmla="*/ 20860 w 20860"/>
              <a:gd name="connsiteY2" fmla="*/ 21756 h 21756"/>
              <a:gd name="connsiteX3" fmla="*/ 19716 w 20860"/>
              <a:gd name="connsiteY3" fmla="*/ 10150 h 21756"/>
              <a:gd name="connsiteX4" fmla="*/ 20830 w 20860"/>
              <a:gd name="connsiteY4" fmla="*/ 0 h 21756"/>
              <a:gd name="connsiteX5" fmla="*/ 0 w 20860"/>
              <a:gd name="connsiteY5" fmla="*/ 0 h 21756"/>
              <a:gd name="connsiteX0" fmla="*/ 0 w 21775"/>
              <a:gd name="connsiteY0" fmla="*/ 80 h 21836"/>
              <a:gd name="connsiteX1" fmla="*/ 0 w 21775"/>
              <a:gd name="connsiteY1" fmla="*/ 21680 h 21836"/>
              <a:gd name="connsiteX2" fmla="*/ 20860 w 21775"/>
              <a:gd name="connsiteY2" fmla="*/ 21836 h 21836"/>
              <a:gd name="connsiteX3" fmla="*/ 19716 w 21775"/>
              <a:gd name="connsiteY3" fmla="*/ 10230 h 21836"/>
              <a:gd name="connsiteX4" fmla="*/ 21775 w 21775"/>
              <a:gd name="connsiteY4" fmla="*/ 0 h 21836"/>
              <a:gd name="connsiteX5" fmla="*/ 0 w 21775"/>
              <a:gd name="connsiteY5" fmla="*/ 80 h 21836"/>
              <a:gd name="connsiteX0" fmla="*/ 0 w 21775"/>
              <a:gd name="connsiteY0" fmla="*/ 80 h 21916"/>
              <a:gd name="connsiteX1" fmla="*/ 0 w 21775"/>
              <a:gd name="connsiteY1" fmla="*/ 21680 h 21916"/>
              <a:gd name="connsiteX2" fmla="*/ 21772 w 21775"/>
              <a:gd name="connsiteY2" fmla="*/ 21916 h 21916"/>
              <a:gd name="connsiteX3" fmla="*/ 19716 w 21775"/>
              <a:gd name="connsiteY3" fmla="*/ 10230 h 21916"/>
              <a:gd name="connsiteX4" fmla="*/ 21775 w 21775"/>
              <a:gd name="connsiteY4" fmla="*/ 0 h 21916"/>
              <a:gd name="connsiteX5" fmla="*/ 0 w 21775"/>
              <a:gd name="connsiteY5" fmla="*/ 80 h 21916"/>
              <a:gd name="connsiteX0" fmla="*/ 0 w 21775"/>
              <a:gd name="connsiteY0" fmla="*/ 49 h 21885"/>
              <a:gd name="connsiteX1" fmla="*/ 0 w 21775"/>
              <a:gd name="connsiteY1" fmla="*/ 21649 h 21885"/>
              <a:gd name="connsiteX2" fmla="*/ 21772 w 21775"/>
              <a:gd name="connsiteY2" fmla="*/ 21885 h 21885"/>
              <a:gd name="connsiteX3" fmla="*/ 19716 w 21775"/>
              <a:gd name="connsiteY3" fmla="*/ 10199 h 21885"/>
              <a:gd name="connsiteX4" fmla="*/ 21775 w 21775"/>
              <a:gd name="connsiteY4" fmla="*/ 0 h 21885"/>
              <a:gd name="connsiteX5" fmla="*/ 0 w 21775"/>
              <a:gd name="connsiteY5" fmla="*/ 49 h 21885"/>
              <a:gd name="connsiteX0" fmla="*/ 0 w 21772"/>
              <a:gd name="connsiteY0" fmla="*/ 0 h 21836"/>
              <a:gd name="connsiteX1" fmla="*/ 0 w 21772"/>
              <a:gd name="connsiteY1" fmla="*/ 21600 h 21836"/>
              <a:gd name="connsiteX2" fmla="*/ 21772 w 21772"/>
              <a:gd name="connsiteY2" fmla="*/ 21836 h 21836"/>
              <a:gd name="connsiteX3" fmla="*/ 19716 w 21772"/>
              <a:gd name="connsiteY3" fmla="*/ 10150 h 21836"/>
              <a:gd name="connsiteX4" fmla="*/ 21696 w 21772"/>
              <a:gd name="connsiteY4" fmla="*/ 45 h 21836"/>
              <a:gd name="connsiteX5" fmla="*/ 0 w 21772"/>
              <a:gd name="connsiteY5" fmla="*/ 0 h 21836"/>
              <a:gd name="connsiteX0" fmla="*/ 0 w 21746"/>
              <a:gd name="connsiteY0" fmla="*/ 0 h 21648"/>
              <a:gd name="connsiteX1" fmla="*/ 0 w 21746"/>
              <a:gd name="connsiteY1" fmla="*/ 21600 h 21648"/>
              <a:gd name="connsiteX2" fmla="*/ 21746 w 21746"/>
              <a:gd name="connsiteY2" fmla="*/ 21648 h 21648"/>
              <a:gd name="connsiteX3" fmla="*/ 19716 w 21746"/>
              <a:gd name="connsiteY3" fmla="*/ 10150 h 21648"/>
              <a:gd name="connsiteX4" fmla="*/ 21696 w 21746"/>
              <a:gd name="connsiteY4" fmla="*/ 45 h 21648"/>
              <a:gd name="connsiteX5" fmla="*/ 0 w 21746"/>
              <a:gd name="connsiteY5" fmla="*/ 0 h 2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746" h="21648" extrusionOk="0">
                <a:moveTo>
                  <a:pt x="0" y="0"/>
                </a:moveTo>
                <a:lnTo>
                  <a:pt x="0" y="21600"/>
                </a:lnTo>
                <a:lnTo>
                  <a:pt x="21746" y="21648"/>
                </a:lnTo>
                <a:lnTo>
                  <a:pt x="19716" y="10150"/>
                </a:lnTo>
                <a:lnTo>
                  <a:pt x="21696" y="45"/>
                </a:lnTo>
                <a:lnTo>
                  <a:pt x="0" y="0"/>
                </a:lnTo>
                <a:close/>
              </a:path>
            </a:pathLst>
          </a:custGeom>
          <a:solidFill>
            <a:schemeClr val="tx1"/>
          </a:solidFill>
          <a:ln w="12700">
            <a:miter lim="400000"/>
          </a:ln>
        </p:spPr>
        <p:txBody>
          <a:bodyPr lIns="50800" tIns="50800" rIns="50800" bIns="50800" anchor="ctr"/>
          <a:lstStyle/>
          <a:p>
            <a:pPr algn="l" defTabSz="457200">
              <a:lnSpc>
                <a:spcPts val="4800"/>
              </a:lnSpc>
              <a:spcBef>
                <a:spcPts val="1400"/>
              </a:spcBef>
              <a:defRPr sz="1800" spc="10">
                <a:solidFill>
                  <a:srgbClr val="1E2623"/>
                </a:solidFill>
                <a:latin typeface="Inter Light"/>
                <a:ea typeface="Inter Light"/>
                <a:cs typeface="Inter Light"/>
                <a:sym typeface="Inter Light"/>
              </a:defRPr>
            </a:pPr>
            <a:endParaRPr sz="1800"/>
          </a:p>
        </p:txBody>
      </p:sp>
      <p:sp>
        <p:nvSpPr>
          <p:cNvPr id="5" name="Suur vahepealkiri">
            <a:extLst>
              <a:ext uri="{FF2B5EF4-FFF2-40B4-BE49-F238E27FC236}">
                <a16:creationId xmlns:a16="http://schemas.microsoft.com/office/drawing/2014/main" id="{B867CD88-D2F5-5234-9CEE-BC3A1F55A254}"/>
              </a:ext>
            </a:extLst>
          </p:cNvPr>
          <p:cNvSpPr txBox="1">
            <a:spLocks noGrp="1"/>
          </p:cNvSpPr>
          <p:nvPr>
            <p:ph type="body" sz="quarter" idx="22" hasCustomPrompt="1"/>
          </p:nvPr>
        </p:nvSpPr>
        <p:spPr>
          <a:xfrm>
            <a:off x="1148351" y="5309666"/>
            <a:ext cx="8383151" cy="1220334"/>
          </a:xfrm>
          <a:prstGeom prst="rect">
            <a:avLst/>
          </a:prstGeom>
        </p:spPr>
        <p:txBody>
          <a:bodyPr wrap="square" lIns="0" tIns="0" rIns="0" bIns="0" anchor="b">
            <a:spAutoFit/>
          </a:bodyPr>
          <a:lstStyle>
            <a:lvl1pPr marL="0" indent="0" defTabSz="457200">
              <a:lnSpc>
                <a:spcPts val="10000"/>
              </a:lnSpc>
              <a:spcBef>
                <a:spcPts val="0"/>
              </a:spcBef>
              <a:buSzTx/>
              <a:buNone/>
              <a:defRPr sz="6000" b="0">
                <a:solidFill>
                  <a:srgbClr val="8C030E"/>
                </a:solidFill>
                <a:latin typeface="Poppins" panose="00000500000000000000" pitchFamily="2" charset="0"/>
                <a:ea typeface="Poppins" panose="00000500000000000000" pitchFamily="2" charset="0"/>
                <a:cs typeface="Poppins" panose="00000500000000000000" pitchFamily="2" charset="0"/>
                <a:sym typeface="Poppins Regular"/>
              </a:defRPr>
            </a:lvl1pPr>
          </a:lstStyle>
          <a:p>
            <a:r>
              <a:rPr err="1"/>
              <a:t>Suur</a:t>
            </a:r>
            <a:r>
              <a:t> </a:t>
            </a:r>
            <a:r>
              <a:rPr err="1"/>
              <a:t>vahepealkiri</a:t>
            </a:r>
            <a:endParaRPr/>
          </a:p>
        </p:txBody>
      </p:sp>
      <p:sp>
        <p:nvSpPr>
          <p:cNvPr id="6" name="Lorem ipsum dolor sit amet, sed ad dicam soluta, sea no sumo cibo timeam. Quo in vivendum delicata consequat, commune oportere disputationi et mei, dolores imperdiet honestatis ex cum. Te sit posse appareat prodesset. Ex omnes commodo his, has reque eirm">
            <a:extLst>
              <a:ext uri="{FF2B5EF4-FFF2-40B4-BE49-F238E27FC236}">
                <a16:creationId xmlns:a16="http://schemas.microsoft.com/office/drawing/2014/main" id="{A38EDC4E-FC37-DBAC-B8C7-D2022DC5FBA6}"/>
              </a:ext>
            </a:extLst>
          </p:cNvPr>
          <p:cNvSpPr txBox="1">
            <a:spLocks noGrp="1"/>
          </p:cNvSpPr>
          <p:nvPr>
            <p:ph type="body" sz="quarter" idx="23" hasCustomPrompt="1"/>
          </p:nvPr>
        </p:nvSpPr>
        <p:spPr>
          <a:xfrm>
            <a:off x="1210752" y="9114364"/>
            <a:ext cx="11336847" cy="1466427"/>
          </a:xfrm>
          <a:prstGeom prst="rect">
            <a:avLst/>
          </a:prstGeom>
        </p:spPr>
        <p:txBody>
          <a:bodyPr wrap="square" lIns="0" tIns="0" rIns="0" bIns="0">
            <a:spAutoFit/>
          </a:bodyPr>
          <a:lstStyle>
            <a:lvl1pPr marL="0" indent="0" algn="l" defTabSz="457200">
              <a:lnSpc>
                <a:spcPts val="2900"/>
              </a:lnSpc>
              <a:spcBef>
                <a:spcPts val="0"/>
              </a:spcBef>
              <a:buSzTx/>
              <a:buNone/>
              <a:defRPr sz="2000" spc="12">
                <a:solidFill>
                  <a:srgbClr val="767171"/>
                </a:solidFill>
                <a:latin typeface="Poppins" panose="00000500000000000000" pitchFamily="2" charset="0"/>
                <a:ea typeface="Poppins" panose="00000500000000000000" pitchFamily="2" charset="0"/>
                <a:cs typeface="Poppins" panose="00000500000000000000" pitchFamily="2" charset="0"/>
                <a:sym typeface="Poppins Light"/>
              </a:defRPr>
            </a:lvl1pPr>
          </a:lstStyle>
          <a:p>
            <a:r>
              <a:t>Lorem ipsum dolor sit </a:t>
            </a:r>
            <a:r>
              <a:rPr err="1"/>
              <a:t>amet</a:t>
            </a:r>
            <a:r>
              <a:t>, sed ad </a:t>
            </a:r>
            <a:r>
              <a:rPr err="1"/>
              <a:t>dicam</a:t>
            </a:r>
            <a:r>
              <a:t> </a:t>
            </a:r>
            <a:r>
              <a:rPr err="1"/>
              <a:t>soluta</a:t>
            </a:r>
            <a:r>
              <a:t>, sea no sumo </a:t>
            </a:r>
            <a:r>
              <a:rPr err="1"/>
              <a:t>cibo</a:t>
            </a:r>
            <a:r>
              <a:t> </a:t>
            </a:r>
            <a:r>
              <a:rPr err="1"/>
              <a:t>timeam</a:t>
            </a:r>
            <a:r>
              <a:t>. Quo in </a:t>
            </a:r>
            <a:r>
              <a:rPr err="1"/>
              <a:t>vivendum</a:t>
            </a:r>
            <a:r>
              <a:t> delicata </a:t>
            </a:r>
            <a:r>
              <a:rPr err="1"/>
              <a:t>consequat</a:t>
            </a:r>
            <a:r>
              <a:t>, commune </a:t>
            </a:r>
            <a:r>
              <a:rPr err="1"/>
              <a:t>oportere</a:t>
            </a:r>
            <a:r>
              <a:t> </a:t>
            </a:r>
            <a:r>
              <a:rPr err="1"/>
              <a:t>disputationi</a:t>
            </a:r>
            <a:r>
              <a:t> et </a:t>
            </a:r>
            <a:r>
              <a:rPr err="1"/>
              <a:t>mei</a:t>
            </a:r>
            <a:r>
              <a:t>, </a:t>
            </a:r>
            <a:r>
              <a:rPr err="1"/>
              <a:t>dolores</a:t>
            </a:r>
            <a:r>
              <a:t> </a:t>
            </a:r>
            <a:r>
              <a:rPr err="1"/>
              <a:t>imperdiet</a:t>
            </a:r>
            <a:r>
              <a:t> </a:t>
            </a:r>
            <a:r>
              <a:rPr err="1"/>
              <a:t>honestatis</a:t>
            </a:r>
            <a:r>
              <a:t> ex cum. </a:t>
            </a:r>
            <a:r>
              <a:rPr err="1"/>
              <a:t>Te</a:t>
            </a:r>
            <a:r>
              <a:t> sit posse </a:t>
            </a:r>
            <a:r>
              <a:rPr err="1"/>
              <a:t>appareat</a:t>
            </a:r>
            <a:r>
              <a:t> </a:t>
            </a:r>
            <a:r>
              <a:rPr err="1"/>
              <a:t>prodesset</a:t>
            </a:r>
            <a:r>
              <a:t>. Ex omnes </a:t>
            </a:r>
            <a:r>
              <a:rPr err="1"/>
              <a:t>commodo</a:t>
            </a:r>
            <a:r>
              <a:t> his, has </a:t>
            </a:r>
            <a:r>
              <a:rPr err="1"/>
              <a:t>reque</a:t>
            </a:r>
            <a:r>
              <a:t> </a:t>
            </a:r>
            <a:r>
              <a:rPr err="1"/>
              <a:t>eirmod</a:t>
            </a:r>
            <a:r>
              <a:t> </a:t>
            </a:r>
            <a:r>
              <a:rPr err="1"/>
              <a:t>atomorum</a:t>
            </a:r>
            <a:r>
              <a:t> no. </a:t>
            </a:r>
            <a:r>
              <a:rPr err="1"/>
              <a:t>Accusata</a:t>
            </a:r>
            <a:r>
              <a:t> </a:t>
            </a:r>
            <a:r>
              <a:rPr err="1"/>
              <a:t>vituperatoribus</a:t>
            </a:r>
            <a:r>
              <a:t> cum no.</a:t>
            </a:r>
          </a:p>
        </p:txBody>
      </p:sp>
      <p:sp>
        <p:nvSpPr>
          <p:cNvPr id="7" name="Alapealkiri">
            <a:extLst>
              <a:ext uri="{FF2B5EF4-FFF2-40B4-BE49-F238E27FC236}">
                <a16:creationId xmlns:a16="http://schemas.microsoft.com/office/drawing/2014/main" id="{F99F548C-0414-F977-F37C-E46FA8F79488}"/>
              </a:ext>
            </a:extLst>
          </p:cNvPr>
          <p:cNvSpPr txBox="1">
            <a:spLocks noGrp="1"/>
          </p:cNvSpPr>
          <p:nvPr>
            <p:ph type="body" sz="quarter" idx="24" hasCustomPrompt="1"/>
          </p:nvPr>
        </p:nvSpPr>
        <p:spPr>
          <a:xfrm>
            <a:off x="1229202" y="8326275"/>
            <a:ext cx="6169444" cy="553998"/>
          </a:xfrm>
          <a:prstGeom prst="rect">
            <a:avLst/>
          </a:prstGeom>
        </p:spPr>
        <p:txBody>
          <a:bodyPr lIns="0" tIns="0" rIns="0" bIns="0" anchor="b">
            <a:spAutoFit/>
          </a:bodyPr>
          <a:lstStyle>
            <a:lvl1pPr marL="0" indent="0" defTabSz="457200">
              <a:lnSpc>
                <a:spcPct val="100000"/>
              </a:lnSpc>
              <a:spcBef>
                <a:spcPts val="0"/>
              </a:spcBef>
              <a:buSzTx/>
              <a:buNone/>
              <a:defRPr sz="3600">
                <a:solidFill>
                  <a:srgbClr val="767171"/>
                </a:solidFill>
                <a:latin typeface="Poppins" panose="00000500000000000000" pitchFamily="2" charset="0"/>
                <a:ea typeface="Poppins" panose="00000500000000000000" pitchFamily="2" charset="0"/>
                <a:cs typeface="Poppins" panose="00000500000000000000" pitchFamily="2" charset="0"/>
                <a:sym typeface="Poppins Light"/>
              </a:defRPr>
            </a:lvl1pPr>
          </a:lstStyle>
          <a:p>
            <a:r>
              <a:rPr err="1"/>
              <a:t>Alapealkiri</a:t>
            </a:r>
            <a:endParaRPr/>
          </a:p>
        </p:txBody>
      </p:sp>
      <p:sp>
        <p:nvSpPr>
          <p:cNvPr id="13" name="Image">
            <a:extLst>
              <a:ext uri="{FF2B5EF4-FFF2-40B4-BE49-F238E27FC236}">
                <a16:creationId xmlns:a16="http://schemas.microsoft.com/office/drawing/2014/main" id="{294A5E5E-004C-8521-0492-0D268E0E8970}"/>
              </a:ext>
            </a:extLst>
          </p:cNvPr>
          <p:cNvSpPr>
            <a:spLocks noGrp="1"/>
          </p:cNvSpPr>
          <p:nvPr>
            <p:ph type="pic" idx="21" hasCustomPrompt="1"/>
          </p:nvPr>
        </p:nvSpPr>
        <p:spPr>
          <a:xfrm>
            <a:off x="14852496" y="-12780"/>
            <a:ext cx="9531504" cy="13765068"/>
          </a:xfrm>
          <a:custGeom>
            <a:avLst/>
            <a:gdLst>
              <a:gd name="connsiteX0" fmla="*/ 0 w 20547659"/>
              <a:gd name="connsiteY0" fmla="*/ 0 h 13716000"/>
              <a:gd name="connsiteX1" fmla="*/ 20547659 w 20547659"/>
              <a:gd name="connsiteY1" fmla="*/ 0 h 13716000"/>
              <a:gd name="connsiteX2" fmla="*/ 20547659 w 20547659"/>
              <a:gd name="connsiteY2" fmla="*/ 13716000 h 13716000"/>
              <a:gd name="connsiteX3" fmla="*/ 0 w 20547659"/>
              <a:gd name="connsiteY3" fmla="*/ 13716000 h 13716000"/>
              <a:gd name="connsiteX4" fmla="*/ 0 w 20547659"/>
              <a:gd name="connsiteY4" fmla="*/ 0 h 13716000"/>
              <a:gd name="connsiteX0" fmla="*/ 4402666 w 20547659"/>
              <a:gd name="connsiteY0" fmla="*/ 0 h 13716000"/>
              <a:gd name="connsiteX1" fmla="*/ 20547659 w 20547659"/>
              <a:gd name="connsiteY1" fmla="*/ 0 h 13716000"/>
              <a:gd name="connsiteX2" fmla="*/ 20547659 w 20547659"/>
              <a:gd name="connsiteY2" fmla="*/ 13716000 h 13716000"/>
              <a:gd name="connsiteX3" fmla="*/ 0 w 20547659"/>
              <a:gd name="connsiteY3" fmla="*/ 13716000 h 13716000"/>
              <a:gd name="connsiteX4" fmla="*/ 4402666 w 20547659"/>
              <a:gd name="connsiteY4" fmla="*/ 0 h 13716000"/>
              <a:gd name="connsiteX0" fmla="*/ 0 w 16144993"/>
              <a:gd name="connsiteY0" fmla="*/ 0 h 13716000"/>
              <a:gd name="connsiteX1" fmla="*/ 16144993 w 16144993"/>
              <a:gd name="connsiteY1" fmla="*/ 0 h 13716000"/>
              <a:gd name="connsiteX2" fmla="*/ 16144993 w 16144993"/>
              <a:gd name="connsiteY2" fmla="*/ 13716000 h 13716000"/>
              <a:gd name="connsiteX3" fmla="*/ 84668 w 16144993"/>
              <a:gd name="connsiteY3" fmla="*/ 13716000 h 13716000"/>
              <a:gd name="connsiteX4" fmla="*/ 0 w 16144993"/>
              <a:gd name="connsiteY4" fmla="*/ 0 h 13716000"/>
              <a:gd name="connsiteX0" fmla="*/ 1350093 w 17495086"/>
              <a:gd name="connsiteY0" fmla="*/ 0 h 13716000"/>
              <a:gd name="connsiteX1" fmla="*/ 17495086 w 17495086"/>
              <a:gd name="connsiteY1" fmla="*/ 0 h 13716000"/>
              <a:gd name="connsiteX2" fmla="*/ 17495086 w 17495086"/>
              <a:gd name="connsiteY2" fmla="*/ 13716000 h 13716000"/>
              <a:gd name="connsiteX3" fmla="*/ 1434761 w 17495086"/>
              <a:gd name="connsiteY3" fmla="*/ 13716000 h 13716000"/>
              <a:gd name="connsiteX4" fmla="*/ 0 w 17495086"/>
              <a:gd name="connsiteY4" fmla="*/ 6316133 h 13716000"/>
              <a:gd name="connsiteX5" fmla="*/ 1350093 w 17495086"/>
              <a:gd name="connsiteY5" fmla="*/ 0 h 13716000"/>
              <a:gd name="connsiteX0" fmla="*/ 1350546 w 17495539"/>
              <a:gd name="connsiteY0" fmla="*/ 0 h 13716000"/>
              <a:gd name="connsiteX1" fmla="*/ 17495539 w 17495539"/>
              <a:gd name="connsiteY1" fmla="*/ 0 h 13716000"/>
              <a:gd name="connsiteX2" fmla="*/ 17495539 w 17495539"/>
              <a:gd name="connsiteY2" fmla="*/ 13716000 h 13716000"/>
              <a:gd name="connsiteX3" fmla="*/ 1435214 w 17495539"/>
              <a:gd name="connsiteY3" fmla="*/ 13716000 h 13716000"/>
              <a:gd name="connsiteX4" fmla="*/ 453 w 17495539"/>
              <a:gd name="connsiteY4" fmla="*/ 6316133 h 13716000"/>
              <a:gd name="connsiteX5" fmla="*/ 1350546 w 17495539"/>
              <a:gd name="connsiteY5" fmla="*/ 0 h 13716000"/>
              <a:gd name="connsiteX0" fmla="*/ 1350093 w 17495086"/>
              <a:gd name="connsiteY0" fmla="*/ 0 h 13716000"/>
              <a:gd name="connsiteX1" fmla="*/ 17495086 w 17495086"/>
              <a:gd name="connsiteY1" fmla="*/ 0 h 13716000"/>
              <a:gd name="connsiteX2" fmla="*/ 17495086 w 17495086"/>
              <a:gd name="connsiteY2" fmla="*/ 13716000 h 13716000"/>
              <a:gd name="connsiteX3" fmla="*/ 1434761 w 17495086"/>
              <a:gd name="connsiteY3" fmla="*/ 13716000 h 13716000"/>
              <a:gd name="connsiteX4" fmla="*/ 0 w 17495086"/>
              <a:gd name="connsiteY4" fmla="*/ 6316133 h 13716000"/>
              <a:gd name="connsiteX5" fmla="*/ 1350093 w 17495086"/>
              <a:gd name="connsiteY5" fmla="*/ 0 h 13716000"/>
              <a:gd name="connsiteX0" fmla="*/ 1350093 w 17495086"/>
              <a:gd name="connsiteY0" fmla="*/ 0 h 13716000"/>
              <a:gd name="connsiteX1" fmla="*/ 17495086 w 17495086"/>
              <a:gd name="connsiteY1" fmla="*/ 0 h 13716000"/>
              <a:gd name="connsiteX2" fmla="*/ 17495086 w 17495086"/>
              <a:gd name="connsiteY2" fmla="*/ 13716000 h 13716000"/>
              <a:gd name="connsiteX3" fmla="*/ 1434761 w 17495086"/>
              <a:gd name="connsiteY3" fmla="*/ 13716000 h 13716000"/>
              <a:gd name="connsiteX4" fmla="*/ 0 w 17495086"/>
              <a:gd name="connsiteY4" fmla="*/ 6316133 h 13716000"/>
              <a:gd name="connsiteX5" fmla="*/ 1350093 w 17495086"/>
              <a:gd name="connsiteY5" fmla="*/ 0 h 13716000"/>
              <a:gd name="connsiteX0" fmla="*/ 1350093 w 17495086"/>
              <a:gd name="connsiteY0" fmla="*/ 0 h 13716000"/>
              <a:gd name="connsiteX1" fmla="*/ 17495086 w 17495086"/>
              <a:gd name="connsiteY1" fmla="*/ 0 h 13716000"/>
              <a:gd name="connsiteX2" fmla="*/ 17495086 w 17495086"/>
              <a:gd name="connsiteY2" fmla="*/ 13716000 h 13716000"/>
              <a:gd name="connsiteX3" fmla="*/ 1434761 w 17495086"/>
              <a:gd name="connsiteY3" fmla="*/ 13716000 h 13716000"/>
              <a:gd name="connsiteX4" fmla="*/ 0 w 17495086"/>
              <a:gd name="connsiteY4" fmla="*/ 6316133 h 13716000"/>
              <a:gd name="connsiteX5" fmla="*/ 1350093 w 17495086"/>
              <a:gd name="connsiteY5" fmla="*/ 0 h 13716000"/>
              <a:gd name="connsiteX0" fmla="*/ 1350093 w 17495086"/>
              <a:gd name="connsiteY0" fmla="*/ 0 h 13716000"/>
              <a:gd name="connsiteX1" fmla="*/ 17495086 w 17495086"/>
              <a:gd name="connsiteY1" fmla="*/ 0 h 13716000"/>
              <a:gd name="connsiteX2" fmla="*/ 17495086 w 17495086"/>
              <a:gd name="connsiteY2" fmla="*/ 13716000 h 13716000"/>
              <a:gd name="connsiteX3" fmla="*/ 1434761 w 17495086"/>
              <a:gd name="connsiteY3" fmla="*/ 13716000 h 13716000"/>
              <a:gd name="connsiteX4" fmla="*/ 0 w 17495086"/>
              <a:gd name="connsiteY4" fmla="*/ 6316133 h 13716000"/>
              <a:gd name="connsiteX5" fmla="*/ 1350093 w 17495086"/>
              <a:gd name="connsiteY5" fmla="*/ 0 h 13716000"/>
              <a:gd name="connsiteX0" fmla="*/ 1350093 w 17495086"/>
              <a:gd name="connsiteY0" fmla="*/ 0 h 13716000"/>
              <a:gd name="connsiteX1" fmla="*/ 17495086 w 17495086"/>
              <a:gd name="connsiteY1" fmla="*/ 0 h 13716000"/>
              <a:gd name="connsiteX2" fmla="*/ 17495086 w 17495086"/>
              <a:gd name="connsiteY2" fmla="*/ 13716000 h 13716000"/>
              <a:gd name="connsiteX3" fmla="*/ 1637961 w 17495086"/>
              <a:gd name="connsiteY3" fmla="*/ 13716000 h 13716000"/>
              <a:gd name="connsiteX4" fmla="*/ 0 w 17495086"/>
              <a:gd name="connsiteY4" fmla="*/ 6316133 h 13716000"/>
              <a:gd name="connsiteX5" fmla="*/ 1350093 w 17495086"/>
              <a:gd name="connsiteY5" fmla="*/ 0 h 13716000"/>
              <a:gd name="connsiteX0" fmla="*/ 1350093 w 17495086"/>
              <a:gd name="connsiteY0" fmla="*/ 0 h 13716000"/>
              <a:gd name="connsiteX1" fmla="*/ 17495086 w 17495086"/>
              <a:gd name="connsiteY1" fmla="*/ 0 h 13716000"/>
              <a:gd name="connsiteX2" fmla="*/ 17495086 w 17495086"/>
              <a:gd name="connsiteY2" fmla="*/ 13716000 h 13716000"/>
              <a:gd name="connsiteX3" fmla="*/ 1637961 w 17495086"/>
              <a:gd name="connsiteY3" fmla="*/ 13716000 h 13716000"/>
              <a:gd name="connsiteX4" fmla="*/ 0 w 17495086"/>
              <a:gd name="connsiteY4" fmla="*/ 6316133 h 13716000"/>
              <a:gd name="connsiteX5" fmla="*/ 1350093 w 17495086"/>
              <a:gd name="connsiteY5" fmla="*/ 0 h 13716000"/>
              <a:gd name="connsiteX0" fmla="*/ 1350093 w 17495086"/>
              <a:gd name="connsiteY0" fmla="*/ 0 h 13716000"/>
              <a:gd name="connsiteX1" fmla="*/ 17495086 w 17495086"/>
              <a:gd name="connsiteY1" fmla="*/ 0 h 13716000"/>
              <a:gd name="connsiteX2" fmla="*/ 17495086 w 17495086"/>
              <a:gd name="connsiteY2" fmla="*/ 13716000 h 13716000"/>
              <a:gd name="connsiteX3" fmla="*/ 1420247 w 17495086"/>
              <a:gd name="connsiteY3" fmla="*/ 13716000 h 13716000"/>
              <a:gd name="connsiteX4" fmla="*/ 0 w 17495086"/>
              <a:gd name="connsiteY4" fmla="*/ 6316133 h 13716000"/>
              <a:gd name="connsiteX5" fmla="*/ 1350093 w 17495086"/>
              <a:gd name="connsiteY5" fmla="*/ 0 h 13716000"/>
              <a:gd name="connsiteX0" fmla="*/ 842093 w 16987086"/>
              <a:gd name="connsiteY0" fmla="*/ 0 h 13716000"/>
              <a:gd name="connsiteX1" fmla="*/ 16987086 w 16987086"/>
              <a:gd name="connsiteY1" fmla="*/ 0 h 13716000"/>
              <a:gd name="connsiteX2" fmla="*/ 16987086 w 16987086"/>
              <a:gd name="connsiteY2" fmla="*/ 13716000 h 13716000"/>
              <a:gd name="connsiteX3" fmla="*/ 912247 w 16987086"/>
              <a:gd name="connsiteY3" fmla="*/ 13716000 h 13716000"/>
              <a:gd name="connsiteX4" fmla="*/ 0 w 16987086"/>
              <a:gd name="connsiteY4" fmla="*/ 6483047 h 13716000"/>
              <a:gd name="connsiteX5" fmla="*/ 842093 w 16987086"/>
              <a:gd name="connsiteY5" fmla="*/ 0 h 13716000"/>
              <a:gd name="connsiteX0" fmla="*/ 1357350 w 17502343"/>
              <a:gd name="connsiteY0" fmla="*/ 0 h 13716000"/>
              <a:gd name="connsiteX1" fmla="*/ 17502343 w 17502343"/>
              <a:gd name="connsiteY1" fmla="*/ 0 h 13716000"/>
              <a:gd name="connsiteX2" fmla="*/ 17502343 w 17502343"/>
              <a:gd name="connsiteY2" fmla="*/ 13716000 h 13716000"/>
              <a:gd name="connsiteX3" fmla="*/ 1427504 w 17502343"/>
              <a:gd name="connsiteY3" fmla="*/ 13716000 h 13716000"/>
              <a:gd name="connsiteX4" fmla="*/ 0 w 17502343"/>
              <a:gd name="connsiteY4" fmla="*/ 6359676 h 13716000"/>
              <a:gd name="connsiteX5" fmla="*/ 1357350 w 17502343"/>
              <a:gd name="connsiteY5" fmla="*/ 0 h 13716000"/>
              <a:gd name="connsiteX0" fmla="*/ 1357350 w 17502343"/>
              <a:gd name="connsiteY0" fmla="*/ 0 h 13737772"/>
              <a:gd name="connsiteX1" fmla="*/ 17502343 w 17502343"/>
              <a:gd name="connsiteY1" fmla="*/ 0 h 13737772"/>
              <a:gd name="connsiteX2" fmla="*/ 16689544 w 17502343"/>
              <a:gd name="connsiteY2" fmla="*/ 13737772 h 13737772"/>
              <a:gd name="connsiteX3" fmla="*/ 1427504 w 17502343"/>
              <a:gd name="connsiteY3" fmla="*/ 13716000 h 13737772"/>
              <a:gd name="connsiteX4" fmla="*/ 0 w 17502343"/>
              <a:gd name="connsiteY4" fmla="*/ 6359676 h 13737772"/>
              <a:gd name="connsiteX5" fmla="*/ 1357350 w 17502343"/>
              <a:gd name="connsiteY5" fmla="*/ 0 h 13737772"/>
              <a:gd name="connsiteX0" fmla="*/ 1357350 w 16689544"/>
              <a:gd name="connsiteY0" fmla="*/ 14515 h 13752287"/>
              <a:gd name="connsiteX1" fmla="*/ 16675030 w 16689544"/>
              <a:gd name="connsiteY1" fmla="*/ 0 h 13752287"/>
              <a:gd name="connsiteX2" fmla="*/ 16689544 w 16689544"/>
              <a:gd name="connsiteY2" fmla="*/ 13752287 h 13752287"/>
              <a:gd name="connsiteX3" fmla="*/ 1427504 w 16689544"/>
              <a:gd name="connsiteY3" fmla="*/ 13730515 h 13752287"/>
              <a:gd name="connsiteX4" fmla="*/ 0 w 16689544"/>
              <a:gd name="connsiteY4" fmla="*/ 6374191 h 13752287"/>
              <a:gd name="connsiteX5" fmla="*/ 1357350 w 16689544"/>
              <a:gd name="connsiteY5" fmla="*/ 14515 h 13752287"/>
              <a:gd name="connsiteX0" fmla="*/ 2436354 w 16689544"/>
              <a:gd name="connsiteY0" fmla="*/ 14515 h 13752287"/>
              <a:gd name="connsiteX1" fmla="*/ 16675030 w 16689544"/>
              <a:gd name="connsiteY1" fmla="*/ 0 h 13752287"/>
              <a:gd name="connsiteX2" fmla="*/ 16689544 w 16689544"/>
              <a:gd name="connsiteY2" fmla="*/ 13752287 h 13752287"/>
              <a:gd name="connsiteX3" fmla="*/ 1427504 w 16689544"/>
              <a:gd name="connsiteY3" fmla="*/ 13730515 h 13752287"/>
              <a:gd name="connsiteX4" fmla="*/ 0 w 16689544"/>
              <a:gd name="connsiteY4" fmla="*/ 6374191 h 13752287"/>
              <a:gd name="connsiteX5" fmla="*/ 2436354 w 16689544"/>
              <a:gd name="connsiteY5" fmla="*/ 14515 h 13752287"/>
              <a:gd name="connsiteX0" fmla="*/ 2436354 w 16689544"/>
              <a:gd name="connsiteY0" fmla="*/ 14515 h 13849785"/>
              <a:gd name="connsiteX1" fmla="*/ 16675030 w 16689544"/>
              <a:gd name="connsiteY1" fmla="*/ 0 h 13849785"/>
              <a:gd name="connsiteX2" fmla="*/ 16689544 w 16689544"/>
              <a:gd name="connsiteY2" fmla="*/ 13752287 h 13849785"/>
              <a:gd name="connsiteX3" fmla="*/ 2576123 w 16689544"/>
              <a:gd name="connsiteY3" fmla="*/ 13849785 h 13849785"/>
              <a:gd name="connsiteX4" fmla="*/ 0 w 16689544"/>
              <a:gd name="connsiteY4" fmla="*/ 6374191 h 13849785"/>
              <a:gd name="connsiteX5" fmla="*/ 2436354 w 16689544"/>
              <a:gd name="connsiteY5" fmla="*/ 14515 h 13849785"/>
              <a:gd name="connsiteX0" fmla="*/ 2436354 w 16689544"/>
              <a:gd name="connsiteY0" fmla="*/ 14515 h 13752287"/>
              <a:gd name="connsiteX1" fmla="*/ 16675030 w 16689544"/>
              <a:gd name="connsiteY1" fmla="*/ 0 h 13752287"/>
              <a:gd name="connsiteX2" fmla="*/ 16689544 w 16689544"/>
              <a:gd name="connsiteY2" fmla="*/ 13752287 h 13752287"/>
              <a:gd name="connsiteX3" fmla="*/ 2506511 w 16689544"/>
              <a:gd name="connsiteY3" fmla="*/ 13690759 h 13752287"/>
              <a:gd name="connsiteX4" fmla="*/ 0 w 16689544"/>
              <a:gd name="connsiteY4" fmla="*/ 6374191 h 13752287"/>
              <a:gd name="connsiteX5" fmla="*/ 2436354 w 16689544"/>
              <a:gd name="connsiteY5" fmla="*/ 14515 h 13752287"/>
              <a:gd name="connsiteX0" fmla="*/ 2436354 w 16689544"/>
              <a:gd name="connsiteY0" fmla="*/ 14515 h 13752287"/>
              <a:gd name="connsiteX1" fmla="*/ 16675030 w 16689544"/>
              <a:gd name="connsiteY1" fmla="*/ 0 h 13752287"/>
              <a:gd name="connsiteX2" fmla="*/ 16689544 w 16689544"/>
              <a:gd name="connsiteY2" fmla="*/ 13752287 h 13752287"/>
              <a:gd name="connsiteX3" fmla="*/ 2541317 w 16689544"/>
              <a:gd name="connsiteY3" fmla="*/ 13690759 h 13752287"/>
              <a:gd name="connsiteX4" fmla="*/ 0 w 16689544"/>
              <a:gd name="connsiteY4" fmla="*/ 6374191 h 13752287"/>
              <a:gd name="connsiteX5" fmla="*/ 2436354 w 16689544"/>
              <a:gd name="connsiteY5" fmla="*/ 14515 h 13752287"/>
              <a:gd name="connsiteX0" fmla="*/ 2436354 w 16689544"/>
              <a:gd name="connsiteY0" fmla="*/ 14515 h 13752287"/>
              <a:gd name="connsiteX1" fmla="*/ 16675030 w 16689544"/>
              <a:gd name="connsiteY1" fmla="*/ 0 h 13752287"/>
              <a:gd name="connsiteX2" fmla="*/ 16689544 w 16689544"/>
              <a:gd name="connsiteY2" fmla="*/ 13752287 h 13752287"/>
              <a:gd name="connsiteX3" fmla="*/ 2576123 w 16689544"/>
              <a:gd name="connsiteY3" fmla="*/ 13750393 h 13752287"/>
              <a:gd name="connsiteX4" fmla="*/ 0 w 16689544"/>
              <a:gd name="connsiteY4" fmla="*/ 6374191 h 13752287"/>
              <a:gd name="connsiteX5" fmla="*/ 2436354 w 16689544"/>
              <a:gd name="connsiteY5" fmla="*/ 14515 h 13752287"/>
              <a:gd name="connsiteX0" fmla="*/ 2436354 w 16689544"/>
              <a:gd name="connsiteY0" fmla="*/ 14515 h 13752287"/>
              <a:gd name="connsiteX1" fmla="*/ 16675030 w 16689544"/>
              <a:gd name="connsiteY1" fmla="*/ 0 h 13752287"/>
              <a:gd name="connsiteX2" fmla="*/ 16689544 w 16689544"/>
              <a:gd name="connsiteY2" fmla="*/ 13752287 h 13752287"/>
              <a:gd name="connsiteX3" fmla="*/ 2576123 w 16689544"/>
              <a:gd name="connsiteY3" fmla="*/ 13750393 h 13752287"/>
              <a:gd name="connsiteX4" fmla="*/ 0 w 16689544"/>
              <a:gd name="connsiteY4" fmla="*/ 6374191 h 13752287"/>
              <a:gd name="connsiteX5" fmla="*/ 2436354 w 16689544"/>
              <a:gd name="connsiteY5" fmla="*/ 14515 h 13752287"/>
              <a:gd name="connsiteX0" fmla="*/ 2460251 w 16689544"/>
              <a:gd name="connsiteY0" fmla="*/ 0 h 13806011"/>
              <a:gd name="connsiteX1" fmla="*/ 16675030 w 16689544"/>
              <a:gd name="connsiteY1" fmla="*/ 53724 h 13806011"/>
              <a:gd name="connsiteX2" fmla="*/ 16689544 w 16689544"/>
              <a:gd name="connsiteY2" fmla="*/ 13806011 h 13806011"/>
              <a:gd name="connsiteX3" fmla="*/ 2576123 w 16689544"/>
              <a:gd name="connsiteY3" fmla="*/ 13804117 h 13806011"/>
              <a:gd name="connsiteX4" fmla="*/ 0 w 16689544"/>
              <a:gd name="connsiteY4" fmla="*/ 6427915 h 13806011"/>
              <a:gd name="connsiteX5" fmla="*/ 2460251 w 16689544"/>
              <a:gd name="connsiteY5" fmla="*/ 0 h 13806011"/>
              <a:gd name="connsiteX0" fmla="*/ 2460251 w 16689544"/>
              <a:gd name="connsiteY0" fmla="*/ 868 h 13752287"/>
              <a:gd name="connsiteX1" fmla="*/ 16675030 w 16689544"/>
              <a:gd name="connsiteY1" fmla="*/ 0 h 13752287"/>
              <a:gd name="connsiteX2" fmla="*/ 16689544 w 16689544"/>
              <a:gd name="connsiteY2" fmla="*/ 13752287 h 13752287"/>
              <a:gd name="connsiteX3" fmla="*/ 2576123 w 16689544"/>
              <a:gd name="connsiteY3" fmla="*/ 13750393 h 13752287"/>
              <a:gd name="connsiteX4" fmla="*/ 0 w 16689544"/>
              <a:gd name="connsiteY4" fmla="*/ 6374191 h 13752287"/>
              <a:gd name="connsiteX5" fmla="*/ 2460251 w 16689544"/>
              <a:gd name="connsiteY5" fmla="*/ 868 h 13752287"/>
              <a:gd name="connsiteX0" fmla="*/ 2460251 w 16689544"/>
              <a:gd name="connsiteY0" fmla="*/ 868 h 13752287"/>
              <a:gd name="connsiteX1" fmla="*/ 16675030 w 16689544"/>
              <a:gd name="connsiteY1" fmla="*/ 0 h 13752287"/>
              <a:gd name="connsiteX2" fmla="*/ 16689544 w 16689544"/>
              <a:gd name="connsiteY2" fmla="*/ 13752287 h 13752287"/>
              <a:gd name="connsiteX3" fmla="*/ 2576123 w 16689544"/>
              <a:gd name="connsiteY3" fmla="*/ 13750393 h 13752287"/>
              <a:gd name="connsiteX4" fmla="*/ 0 w 16689544"/>
              <a:gd name="connsiteY4" fmla="*/ 6374191 h 13752287"/>
              <a:gd name="connsiteX5" fmla="*/ 2460251 w 16689544"/>
              <a:gd name="connsiteY5" fmla="*/ 868 h 13752287"/>
              <a:gd name="connsiteX0" fmla="*/ 2531942 w 16689544"/>
              <a:gd name="connsiteY0" fmla="*/ 0 h 13765067"/>
              <a:gd name="connsiteX1" fmla="*/ 16675030 w 16689544"/>
              <a:gd name="connsiteY1" fmla="*/ 12780 h 13765067"/>
              <a:gd name="connsiteX2" fmla="*/ 16689544 w 16689544"/>
              <a:gd name="connsiteY2" fmla="*/ 13765067 h 13765067"/>
              <a:gd name="connsiteX3" fmla="*/ 2576123 w 16689544"/>
              <a:gd name="connsiteY3" fmla="*/ 13763173 h 13765067"/>
              <a:gd name="connsiteX4" fmla="*/ 0 w 16689544"/>
              <a:gd name="connsiteY4" fmla="*/ 6386971 h 13765067"/>
              <a:gd name="connsiteX5" fmla="*/ 2531942 w 16689544"/>
              <a:gd name="connsiteY5" fmla="*/ 0 h 13765067"/>
              <a:gd name="connsiteX0" fmla="*/ 2603633 w 16689544"/>
              <a:gd name="connsiteY0" fmla="*/ 0 h 13765067"/>
              <a:gd name="connsiteX1" fmla="*/ 16675030 w 16689544"/>
              <a:gd name="connsiteY1" fmla="*/ 12780 h 13765067"/>
              <a:gd name="connsiteX2" fmla="*/ 16689544 w 16689544"/>
              <a:gd name="connsiteY2" fmla="*/ 13765067 h 13765067"/>
              <a:gd name="connsiteX3" fmla="*/ 2576123 w 16689544"/>
              <a:gd name="connsiteY3" fmla="*/ 13763173 h 13765067"/>
              <a:gd name="connsiteX4" fmla="*/ 0 w 16689544"/>
              <a:gd name="connsiteY4" fmla="*/ 6386971 h 13765067"/>
              <a:gd name="connsiteX5" fmla="*/ 2603633 w 16689544"/>
              <a:gd name="connsiteY5" fmla="*/ 0 h 13765067"/>
              <a:gd name="connsiteX0" fmla="*/ 2603633 w 16689544"/>
              <a:gd name="connsiteY0" fmla="*/ 0 h 13765067"/>
              <a:gd name="connsiteX1" fmla="*/ 16675030 w 16689544"/>
              <a:gd name="connsiteY1" fmla="*/ 12780 h 13765067"/>
              <a:gd name="connsiteX2" fmla="*/ 16689544 w 16689544"/>
              <a:gd name="connsiteY2" fmla="*/ 13765067 h 13765067"/>
              <a:gd name="connsiteX3" fmla="*/ 2576123 w 16689544"/>
              <a:gd name="connsiteY3" fmla="*/ 13763173 h 13765067"/>
              <a:gd name="connsiteX4" fmla="*/ 0 w 16689544"/>
              <a:gd name="connsiteY4" fmla="*/ 6386971 h 13765067"/>
              <a:gd name="connsiteX5" fmla="*/ 2603633 w 16689544"/>
              <a:gd name="connsiteY5" fmla="*/ 0 h 13765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689544" h="13765067">
                <a:moveTo>
                  <a:pt x="2603633" y="0"/>
                </a:moveTo>
                <a:lnTo>
                  <a:pt x="16675030" y="12780"/>
                </a:lnTo>
                <a:lnTo>
                  <a:pt x="16689544" y="13765067"/>
                </a:lnTo>
                <a:lnTo>
                  <a:pt x="2576123" y="13763173"/>
                </a:lnTo>
                <a:cubicBezTo>
                  <a:pt x="2576840" y="13758335"/>
                  <a:pt x="13798" y="6389390"/>
                  <a:pt x="0" y="6386971"/>
                </a:cubicBezTo>
                <a:cubicBezTo>
                  <a:pt x="88" y="6393422"/>
                  <a:pt x="1771252" y="2132674"/>
                  <a:pt x="2603633" y="0"/>
                </a:cubicBezTo>
                <a:close/>
              </a:path>
            </a:pathLst>
          </a:cu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91439" tIns="45719" rIns="91439" bIns="45719">
            <a:noAutofit/>
          </a:bodyPr>
          <a:lstStyle>
            <a:lvl1pPr marL="0" indent="0" algn="ctr">
              <a:buNone/>
              <a:defRPr sz="2400"/>
            </a:lvl1pPr>
          </a:lstStyle>
          <a:p>
            <a:r>
              <a:rPr lang="et-EE"/>
              <a:t>Kliki </a:t>
            </a:r>
            <a:r>
              <a:rPr lang="et-EE" err="1"/>
              <a:t>ikoo</a:t>
            </a:r>
            <a:r>
              <a:rPr lang="en-US"/>
              <a:t>nil</a:t>
            </a:r>
            <a:endParaRPr/>
          </a:p>
        </p:txBody>
      </p:sp>
    </p:spTree>
    <p:extLst>
      <p:ext uri="{BB962C8B-B14F-4D97-AF65-F5344CB8AC3E}">
        <p14:creationId xmlns:p14="http://schemas.microsoft.com/office/powerpoint/2010/main" val="3744006309"/>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kstislaid">
    <p:spTree>
      <p:nvGrpSpPr>
        <p:cNvPr id="1" name=""/>
        <p:cNvGrpSpPr/>
        <p:nvPr/>
      </p:nvGrpSpPr>
      <p:grpSpPr>
        <a:xfrm>
          <a:off x="0" y="0"/>
          <a:ext cx="0" cy="0"/>
          <a:chOff x="0" y="0"/>
          <a:chExt cx="0" cy="0"/>
        </a:xfrm>
      </p:grpSpPr>
      <p:sp>
        <p:nvSpPr>
          <p:cNvPr id="12" name="Shape">
            <a:extLst>
              <a:ext uri="{FF2B5EF4-FFF2-40B4-BE49-F238E27FC236}">
                <a16:creationId xmlns:a16="http://schemas.microsoft.com/office/drawing/2014/main" id="{D33E9AD7-9F4E-719D-937F-7BA1525F4DA9}"/>
              </a:ext>
            </a:extLst>
          </p:cNvPr>
          <p:cNvSpPr/>
          <p:nvPr userDrawn="1"/>
        </p:nvSpPr>
        <p:spPr>
          <a:xfrm>
            <a:off x="2" y="-9268"/>
            <a:ext cx="16360867" cy="13755768"/>
          </a:xfrm>
          <a:custGeom>
            <a:avLst/>
            <a:gdLst>
              <a:gd name="connsiteX0" fmla="*/ 0 w 21600"/>
              <a:gd name="connsiteY0" fmla="*/ 0 h 21600"/>
              <a:gd name="connsiteX1" fmla="*/ 0 w 21600"/>
              <a:gd name="connsiteY1" fmla="*/ 21600 h 21600"/>
              <a:gd name="connsiteX2" fmla="*/ 21600 w 21600"/>
              <a:gd name="connsiteY2" fmla="*/ 21600 h 21600"/>
              <a:gd name="connsiteX3" fmla="*/ 19716 w 21600"/>
              <a:gd name="connsiteY3" fmla="*/ 10150 h 21600"/>
              <a:gd name="connsiteX4" fmla="*/ 21385 w 21600"/>
              <a:gd name="connsiteY4" fmla="*/ 0 h 21600"/>
              <a:gd name="connsiteX5" fmla="*/ 0 w 21600"/>
              <a:gd name="connsiteY5" fmla="*/ 0 h 21600"/>
              <a:gd name="connsiteX0" fmla="*/ 0 w 21600"/>
              <a:gd name="connsiteY0" fmla="*/ 0 h 21600"/>
              <a:gd name="connsiteX1" fmla="*/ 0 w 21600"/>
              <a:gd name="connsiteY1" fmla="*/ 21600 h 21600"/>
              <a:gd name="connsiteX2" fmla="*/ 21600 w 21600"/>
              <a:gd name="connsiteY2" fmla="*/ 21600 h 21600"/>
              <a:gd name="connsiteX3" fmla="*/ 19716 w 21600"/>
              <a:gd name="connsiteY3" fmla="*/ 10150 h 21600"/>
              <a:gd name="connsiteX4" fmla="*/ 20830 w 21600"/>
              <a:gd name="connsiteY4" fmla="*/ 0 h 21600"/>
              <a:gd name="connsiteX5" fmla="*/ 0 w 21600"/>
              <a:gd name="connsiteY5" fmla="*/ 0 h 21600"/>
              <a:gd name="connsiteX0" fmla="*/ 0 w 20860"/>
              <a:gd name="connsiteY0" fmla="*/ 0 h 21756"/>
              <a:gd name="connsiteX1" fmla="*/ 0 w 20860"/>
              <a:gd name="connsiteY1" fmla="*/ 21600 h 21756"/>
              <a:gd name="connsiteX2" fmla="*/ 20860 w 20860"/>
              <a:gd name="connsiteY2" fmla="*/ 21756 h 21756"/>
              <a:gd name="connsiteX3" fmla="*/ 19716 w 20860"/>
              <a:gd name="connsiteY3" fmla="*/ 10150 h 21756"/>
              <a:gd name="connsiteX4" fmla="*/ 20830 w 20860"/>
              <a:gd name="connsiteY4" fmla="*/ 0 h 21756"/>
              <a:gd name="connsiteX5" fmla="*/ 0 w 20860"/>
              <a:gd name="connsiteY5" fmla="*/ 0 h 21756"/>
              <a:gd name="connsiteX0" fmla="*/ 0 w 21775"/>
              <a:gd name="connsiteY0" fmla="*/ 80 h 21836"/>
              <a:gd name="connsiteX1" fmla="*/ 0 w 21775"/>
              <a:gd name="connsiteY1" fmla="*/ 21680 h 21836"/>
              <a:gd name="connsiteX2" fmla="*/ 20860 w 21775"/>
              <a:gd name="connsiteY2" fmla="*/ 21836 h 21836"/>
              <a:gd name="connsiteX3" fmla="*/ 19716 w 21775"/>
              <a:gd name="connsiteY3" fmla="*/ 10230 h 21836"/>
              <a:gd name="connsiteX4" fmla="*/ 21775 w 21775"/>
              <a:gd name="connsiteY4" fmla="*/ 0 h 21836"/>
              <a:gd name="connsiteX5" fmla="*/ 0 w 21775"/>
              <a:gd name="connsiteY5" fmla="*/ 80 h 21836"/>
              <a:gd name="connsiteX0" fmla="*/ 0 w 21775"/>
              <a:gd name="connsiteY0" fmla="*/ 80 h 21916"/>
              <a:gd name="connsiteX1" fmla="*/ 0 w 21775"/>
              <a:gd name="connsiteY1" fmla="*/ 21680 h 21916"/>
              <a:gd name="connsiteX2" fmla="*/ 21772 w 21775"/>
              <a:gd name="connsiteY2" fmla="*/ 21916 h 21916"/>
              <a:gd name="connsiteX3" fmla="*/ 19716 w 21775"/>
              <a:gd name="connsiteY3" fmla="*/ 10230 h 21916"/>
              <a:gd name="connsiteX4" fmla="*/ 21775 w 21775"/>
              <a:gd name="connsiteY4" fmla="*/ 0 h 21916"/>
              <a:gd name="connsiteX5" fmla="*/ 0 w 21775"/>
              <a:gd name="connsiteY5" fmla="*/ 80 h 21916"/>
              <a:gd name="connsiteX0" fmla="*/ 0 w 21775"/>
              <a:gd name="connsiteY0" fmla="*/ 49 h 21885"/>
              <a:gd name="connsiteX1" fmla="*/ 0 w 21775"/>
              <a:gd name="connsiteY1" fmla="*/ 21649 h 21885"/>
              <a:gd name="connsiteX2" fmla="*/ 21772 w 21775"/>
              <a:gd name="connsiteY2" fmla="*/ 21885 h 21885"/>
              <a:gd name="connsiteX3" fmla="*/ 19716 w 21775"/>
              <a:gd name="connsiteY3" fmla="*/ 10199 h 21885"/>
              <a:gd name="connsiteX4" fmla="*/ 21775 w 21775"/>
              <a:gd name="connsiteY4" fmla="*/ 0 h 21885"/>
              <a:gd name="connsiteX5" fmla="*/ 0 w 21775"/>
              <a:gd name="connsiteY5" fmla="*/ 49 h 21885"/>
              <a:gd name="connsiteX0" fmla="*/ 0 w 21772"/>
              <a:gd name="connsiteY0" fmla="*/ 0 h 21836"/>
              <a:gd name="connsiteX1" fmla="*/ 0 w 21772"/>
              <a:gd name="connsiteY1" fmla="*/ 21600 h 21836"/>
              <a:gd name="connsiteX2" fmla="*/ 21772 w 21772"/>
              <a:gd name="connsiteY2" fmla="*/ 21836 h 21836"/>
              <a:gd name="connsiteX3" fmla="*/ 19716 w 21772"/>
              <a:gd name="connsiteY3" fmla="*/ 10150 h 21836"/>
              <a:gd name="connsiteX4" fmla="*/ 21696 w 21772"/>
              <a:gd name="connsiteY4" fmla="*/ 45 h 21836"/>
              <a:gd name="connsiteX5" fmla="*/ 0 w 21772"/>
              <a:gd name="connsiteY5" fmla="*/ 0 h 21836"/>
              <a:gd name="connsiteX0" fmla="*/ 0 w 21746"/>
              <a:gd name="connsiteY0" fmla="*/ 0 h 21648"/>
              <a:gd name="connsiteX1" fmla="*/ 0 w 21746"/>
              <a:gd name="connsiteY1" fmla="*/ 21600 h 21648"/>
              <a:gd name="connsiteX2" fmla="*/ 21746 w 21746"/>
              <a:gd name="connsiteY2" fmla="*/ 21648 h 21648"/>
              <a:gd name="connsiteX3" fmla="*/ 19716 w 21746"/>
              <a:gd name="connsiteY3" fmla="*/ 10150 h 21648"/>
              <a:gd name="connsiteX4" fmla="*/ 21696 w 21746"/>
              <a:gd name="connsiteY4" fmla="*/ 45 h 21648"/>
              <a:gd name="connsiteX5" fmla="*/ 0 w 21746"/>
              <a:gd name="connsiteY5" fmla="*/ 0 h 2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746" h="21648" extrusionOk="0">
                <a:moveTo>
                  <a:pt x="0" y="0"/>
                </a:moveTo>
                <a:lnTo>
                  <a:pt x="0" y="21600"/>
                </a:lnTo>
                <a:lnTo>
                  <a:pt x="21746" y="21648"/>
                </a:lnTo>
                <a:lnTo>
                  <a:pt x="19716" y="10150"/>
                </a:lnTo>
                <a:lnTo>
                  <a:pt x="21696" y="45"/>
                </a:lnTo>
                <a:lnTo>
                  <a:pt x="0" y="0"/>
                </a:lnTo>
                <a:close/>
              </a:path>
            </a:pathLst>
          </a:custGeom>
          <a:solidFill>
            <a:schemeClr val="tx1"/>
          </a:solidFill>
          <a:ln w="12700">
            <a:miter lim="400000"/>
          </a:ln>
        </p:spPr>
        <p:txBody>
          <a:bodyPr lIns="50800" tIns="50800" rIns="50800" bIns="50800" anchor="ctr"/>
          <a:lstStyle/>
          <a:p>
            <a:pPr algn="l" defTabSz="457200">
              <a:lnSpc>
                <a:spcPts val="4800"/>
              </a:lnSpc>
              <a:spcBef>
                <a:spcPts val="1400"/>
              </a:spcBef>
              <a:defRPr sz="1800" spc="10">
                <a:solidFill>
                  <a:srgbClr val="1E2623"/>
                </a:solidFill>
                <a:latin typeface="Inter Light"/>
                <a:ea typeface="Inter Light"/>
                <a:cs typeface="Inter Light"/>
                <a:sym typeface="Inter Light"/>
              </a:defRPr>
            </a:pPr>
            <a:endParaRPr sz="1800"/>
          </a:p>
        </p:txBody>
      </p:sp>
      <p:sp>
        <p:nvSpPr>
          <p:cNvPr id="2" name="Text Placeholder 2">
            <a:extLst>
              <a:ext uri="{FF2B5EF4-FFF2-40B4-BE49-F238E27FC236}">
                <a16:creationId xmlns:a16="http://schemas.microsoft.com/office/drawing/2014/main" id="{0E042C92-093F-2731-4822-591A46696A21}"/>
              </a:ext>
            </a:extLst>
          </p:cNvPr>
          <p:cNvSpPr>
            <a:spLocks noGrp="1"/>
          </p:cNvSpPr>
          <p:nvPr>
            <p:ph type="body" idx="1" hasCustomPrompt="1"/>
          </p:nvPr>
        </p:nvSpPr>
        <p:spPr>
          <a:xfrm>
            <a:off x="2933513" y="2862470"/>
            <a:ext cx="9258488" cy="8486384"/>
          </a:xfrm>
          <a:prstGeom prst="rect">
            <a:avLst/>
          </a:prstGeom>
        </p:spPr>
        <p:txBody>
          <a:bodyPr anchor="t" anchorCtr="0"/>
          <a:lstStyle>
            <a:lvl1pPr marL="685800" indent="-685800">
              <a:buFontTx/>
              <a:buBlip>
                <a:blip r:embed="rId2"/>
              </a:buBlip>
              <a:defRPr sz="4800">
                <a:solidFill>
                  <a:srgbClr val="767171"/>
                </a:solidFill>
                <a:latin typeface="Poppins" panose="00000500000000000000" pitchFamily="2" charset="0"/>
                <a:ea typeface="Open Sans regular" pitchFamily="2" charset="0"/>
                <a:cs typeface="Poppins" panose="00000500000000000000" pitchFamily="2" charset="0"/>
              </a:defRPr>
            </a:lvl1pPr>
            <a:lvl2pPr marL="914400" indent="0">
              <a:buNone/>
              <a:defRPr sz="4000">
                <a:solidFill>
                  <a:schemeClr val="tx1">
                    <a:tint val="75000"/>
                  </a:schemeClr>
                </a:solidFill>
              </a:defRPr>
            </a:lvl2pPr>
            <a:lvl3pPr marL="1828800" indent="0">
              <a:buNone/>
              <a:defRPr sz="3600">
                <a:solidFill>
                  <a:schemeClr val="tx1">
                    <a:tint val="75000"/>
                  </a:schemeClr>
                </a:solidFill>
              </a:defRPr>
            </a:lvl3pPr>
            <a:lvl4pPr marL="2743200" indent="0">
              <a:buNone/>
              <a:defRPr sz="3200">
                <a:solidFill>
                  <a:schemeClr val="tx1">
                    <a:tint val="75000"/>
                  </a:schemeClr>
                </a:solidFill>
              </a:defRPr>
            </a:lvl4pPr>
            <a:lvl5pPr marL="3657600" indent="0">
              <a:buNone/>
              <a:defRPr sz="3200">
                <a:solidFill>
                  <a:schemeClr val="tx1">
                    <a:tint val="75000"/>
                  </a:schemeClr>
                </a:solidFill>
              </a:defRPr>
            </a:lvl5pPr>
            <a:lvl6pPr marL="4572000" indent="0">
              <a:buNone/>
              <a:defRPr sz="3200">
                <a:solidFill>
                  <a:schemeClr val="tx1">
                    <a:tint val="75000"/>
                  </a:schemeClr>
                </a:solidFill>
              </a:defRPr>
            </a:lvl6pPr>
            <a:lvl7pPr marL="5486400" indent="0">
              <a:buNone/>
              <a:defRPr sz="3200">
                <a:solidFill>
                  <a:schemeClr val="tx1">
                    <a:tint val="75000"/>
                  </a:schemeClr>
                </a:solidFill>
              </a:defRPr>
            </a:lvl7pPr>
            <a:lvl8pPr marL="6400800" indent="0">
              <a:buNone/>
              <a:defRPr sz="3200">
                <a:solidFill>
                  <a:schemeClr val="tx1">
                    <a:tint val="75000"/>
                  </a:schemeClr>
                </a:solidFill>
              </a:defRPr>
            </a:lvl8pPr>
            <a:lvl9pPr marL="7315200" indent="0">
              <a:buNone/>
              <a:defRPr sz="3200">
                <a:solidFill>
                  <a:schemeClr val="tx1">
                    <a:tint val="75000"/>
                  </a:schemeClr>
                </a:solidFill>
              </a:defRPr>
            </a:lvl9pPr>
          </a:lstStyle>
          <a:p>
            <a:pPr lvl="0"/>
            <a:r>
              <a:rPr lang="en-US"/>
              <a:t>Lisa </a:t>
            </a:r>
            <a:r>
              <a:rPr lang="en-US" err="1"/>
              <a:t>tekst</a:t>
            </a:r>
            <a:endParaRPr lang="et-EE"/>
          </a:p>
          <a:p>
            <a:pPr lvl="0"/>
            <a:r>
              <a:rPr lang="et-EE"/>
              <a:t>Lisa tekst</a:t>
            </a:r>
          </a:p>
          <a:p>
            <a:pPr lvl="0"/>
            <a:r>
              <a:rPr lang="et-EE"/>
              <a:t>Lisa tekst</a:t>
            </a:r>
            <a:r>
              <a:rPr lang="en-US"/>
              <a:t> </a:t>
            </a:r>
          </a:p>
        </p:txBody>
      </p:sp>
      <p:sp>
        <p:nvSpPr>
          <p:cNvPr id="17" name="Image">
            <a:extLst>
              <a:ext uri="{FF2B5EF4-FFF2-40B4-BE49-F238E27FC236}">
                <a16:creationId xmlns:a16="http://schemas.microsoft.com/office/drawing/2014/main" id="{0A4EC5DC-F6AF-3168-C420-54622BEC16B5}"/>
              </a:ext>
            </a:extLst>
          </p:cNvPr>
          <p:cNvSpPr>
            <a:spLocks noGrp="1"/>
          </p:cNvSpPr>
          <p:nvPr>
            <p:ph type="pic" idx="21" hasCustomPrompt="1"/>
          </p:nvPr>
        </p:nvSpPr>
        <p:spPr>
          <a:xfrm>
            <a:off x="14852496" y="-12780"/>
            <a:ext cx="9531504" cy="13765068"/>
          </a:xfrm>
          <a:custGeom>
            <a:avLst/>
            <a:gdLst>
              <a:gd name="connsiteX0" fmla="*/ 0 w 20547659"/>
              <a:gd name="connsiteY0" fmla="*/ 0 h 13716000"/>
              <a:gd name="connsiteX1" fmla="*/ 20547659 w 20547659"/>
              <a:gd name="connsiteY1" fmla="*/ 0 h 13716000"/>
              <a:gd name="connsiteX2" fmla="*/ 20547659 w 20547659"/>
              <a:gd name="connsiteY2" fmla="*/ 13716000 h 13716000"/>
              <a:gd name="connsiteX3" fmla="*/ 0 w 20547659"/>
              <a:gd name="connsiteY3" fmla="*/ 13716000 h 13716000"/>
              <a:gd name="connsiteX4" fmla="*/ 0 w 20547659"/>
              <a:gd name="connsiteY4" fmla="*/ 0 h 13716000"/>
              <a:gd name="connsiteX0" fmla="*/ 4402666 w 20547659"/>
              <a:gd name="connsiteY0" fmla="*/ 0 h 13716000"/>
              <a:gd name="connsiteX1" fmla="*/ 20547659 w 20547659"/>
              <a:gd name="connsiteY1" fmla="*/ 0 h 13716000"/>
              <a:gd name="connsiteX2" fmla="*/ 20547659 w 20547659"/>
              <a:gd name="connsiteY2" fmla="*/ 13716000 h 13716000"/>
              <a:gd name="connsiteX3" fmla="*/ 0 w 20547659"/>
              <a:gd name="connsiteY3" fmla="*/ 13716000 h 13716000"/>
              <a:gd name="connsiteX4" fmla="*/ 4402666 w 20547659"/>
              <a:gd name="connsiteY4" fmla="*/ 0 h 13716000"/>
              <a:gd name="connsiteX0" fmla="*/ 0 w 16144993"/>
              <a:gd name="connsiteY0" fmla="*/ 0 h 13716000"/>
              <a:gd name="connsiteX1" fmla="*/ 16144993 w 16144993"/>
              <a:gd name="connsiteY1" fmla="*/ 0 h 13716000"/>
              <a:gd name="connsiteX2" fmla="*/ 16144993 w 16144993"/>
              <a:gd name="connsiteY2" fmla="*/ 13716000 h 13716000"/>
              <a:gd name="connsiteX3" fmla="*/ 84668 w 16144993"/>
              <a:gd name="connsiteY3" fmla="*/ 13716000 h 13716000"/>
              <a:gd name="connsiteX4" fmla="*/ 0 w 16144993"/>
              <a:gd name="connsiteY4" fmla="*/ 0 h 13716000"/>
              <a:gd name="connsiteX0" fmla="*/ 1350093 w 17495086"/>
              <a:gd name="connsiteY0" fmla="*/ 0 h 13716000"/>
              <a:gd name="connsiteX1" fmla="*/ 17495086 w 17495086"/>
              <a:gd name="connsiteY1" fmla="*/ 0 h 13716000"/>
              <a:gd name="connsiteX2" fmla="*/ 17495086 w 17495086"/>
              <a:gd name="connsiteY2" fmla="*/ 13716000 h 13716000"/>
              <a:gd name="connsiteX3" fmla="*/ 1434761 w 17495086"/>
              <a:gd name="connsiteY3" fmla="*/ 13716000 h 13716000"/>
              <a:gd name="connsiteX4" fmla="*/ 0 w 17495086"/>
              <a:gd name="connsiteY4" fmla="*/ 6316133 h 13716000"/>
              <a:gd name="connsiteX5" fmla="*/ 1350093 w 17495086"/>
              <a:gd name="connsiteY5" fmla="*/ 0 h 13716000"/>
              <a:gd name="connsiteX0" fmla="*/ 1350546 w 17495539"/>
              <a:gd name="connsiteY0" fmla="*/ 0 h 13716000"/>
              <a:gd name="connsiteX1" fmla="*/ 17495539 w 17495539"/>
              <a:gd name="connsiteY1" fmla="*/ 0 h 13716000"/>
              <a:gd name="connsiteX2" fmla="*/ 17495539 w 17495539"/>
              <a:gd name="connsiteY2" fmla="*/ 13716000 h 13716000"/>
              <a:gd name="connsiteX3" fmla="*/ 1435214 w 17495539"/>
              <a:gd name="connsiteY3" fmla="*/ 13716000 h 13716000"/>
              <a:gd name="connsiteX4" fmla="*/ 453 w 17495539"/>
              <a:gd name="connsiteY4" fmla="*/ 6316133 h 13716000"/>
              <a:gd name="connsiteX5" fmla="*/ 1350546 w 17495539"/>
              <a:gd name="connsiteY5" fmla="*/ 0 h 13716000"/>
              <a:gd name="connsiteX0" fmla="*/ 1350093 w 17495086"/>
              <a:gd name="connsiteY0" fmla="*/ 0 h 13716000"/>
              <a:gd name="connsiteX1" fmla="*/ 17495086 w 17495086"/>
              <a:gd name="connsiteY1" fmla="*/ 0 h 13716000"/>
              <a:gd name="connsiteX2" fmla="*/ 17495086 w 17495086"/>
              <a:gd name="connsiteY2" fmla="*/ 13716000 h 13716000"/>
              <a:gd name="connsiteX3" fmla="*/ 1434761 w 17495086"/>
              <a:gd name="connsiteY3" fmla="*/ 13716000 h 13716000"/>
              <a:gd name="connsiteX4" fmla="*/ 0 w 17495086"/>
              <a:gd name="connsiteY4" fmla="*/ 6316133 h 13716000"/>
              <a:gd name="connsiteX5" fmla="*/ 1350093 w 17495086"/>
              <a:gd name="connsiteY5" fmla="*/ 0 h 13716000"/>
              <a:gd name="connsiteX0" fmla="*/ 1350093 w 17495086"/>
              <a:gd name="connsiteY0" fmla="*/ 0 h 13716000"/>
              <a:gd name="connsiteX1" fmla="*/ 17495086 w 17495086"/>
              <a:gd name="connsiteY1" fmla="*/ 0 h 13716000"/>
              <a:gd name="connsiteX2" fmla="*/ 17495086 w 17495086"/>
              <a:gd name="connsiteY2" fmla="*/ 13716000 h 13716000"/>
              <a:gd name="connsiteX3" fmla="*/ 1434761 w 17495086"/>
              <a:gd name="connsiteY3" fmla="*/ 13716000 h 13716000"/>
              <a:gd name="connsiteX4" fmla="*/ 0 w 17495086"/>
              <a:gd name="connsiteY4" fmla="*/ 6316133 h 13716000"/>
              <a:gd name="connsiteX5" fmla="*/ 1350093 w 17495086"/>
              <a:gd name="connsiteY5" fmla="*/ 0 h 13716000"/>
              <a:gd name="connsiteX0" fmla="*/ 1350093 w 17495086"/>
              <a:gd name="connsiteY0" fmla="*/ 0 h 13716000"/>
              <a:gd name="connsiteX1" fmla="*/ 17495086 w 17495086"/>
              <a:gd name="connsiteY1" fmla="*/ 0 h 13716000"/>
              <a:gd name="connsiteX2" fmla="*/ 17495086 w 17495086"/>
              <a:gd name="connsiteY2" fmla="*/ 13716000 h 13716000"/>
              <a:gd name="connsiteX3" fmla="*/ 1434761 w 17495086"/>
              <a:gd name="connsiteY3" fmla="*/ 13716000 h 13716000"/>
              <a:gd name="connsiteX4" fmla="*/ 0 w 17495086"/>
              <a:gd name="connsiteY4" fmla="*/ 6316133 h 13716000"/>
              <a:gd name="connsiteX5" fmla="*/ 1350093 w 17495086"/>
              <a:gd name="connsiteY5" fmla="*/ 0 h 13716000"/>
              <a:gd name="connsiteX0" fmla="*/ 1350093 w 17495086"/>
              <a:gd name="connsiteY0" fmla="*/ 0 h 13716000"/>
              <a:gd name="connsiteX1" fmla="*/ 17495086 w 17495086"/>
              <a:gd name="connsiteY1" fmla="*/ 0 h 13716000"/>
              <a:gd name="connsiteX2" fmla="*/ 17495086 w 17495086"/>
              <a:gd name="connsiteY2" fmla="*/ 13716000 h 13716000"/>
              <a:gd name="connsiteX3" fmla="*/ 1434761 w 17495086"/>
              <a:gd name="connsiteY3" fmla="*/ 13716000 h 13716000"/>
              <a:gd name="connsiteX4" fmla="*/ 0 w 17495086"/>
              <a:gd name="connsiteY4" fmla="*/ 6316133 h 13716000"/>
              <a:gd name="connsiteX5" fmla="*/ 1350093 w 17495086"/>
              <a:gd name="connsiteY5" fmla="*/ 0 h 13716000"/>
              <a:gd name="connsiteX0" fmla="*/ 1350093 w 17495086"/>
              <a:gd name="connsiteY0" fmla="*/ 0 h 13716000"/>
              <a:gd name="connsiteX1" fmla="*/ 17495086 w 17495086"/>
              <a:gd name="connsiteY1" fmla="*/ 0 h 13716000"/>
              <a:gd name="connsiteX2" fmla="*/ 17495086 w 17495086"/>
              <a:gd name="connsiteY2" fmla="*/ 13716000 h 13716000"/>
              <a:gd name="connsiteX3" fmla="*/ 1637961 w 17495086"/>
              <a:gd name="connsiteY3" fmla="*/ 13716000 h 13716000"/>
              <a:gd name="connsiteX4" fmla="*/ 0 w 17495086"/>
              <a:gd name="connsiteY4" fmla="*/ 6316133 h 13716000"/>
              <a:gd name="connsiteX5" fmla="*/ 1350093 w 17495086"/>
              <a:gd name="connsiteY5" fmla="*/ 0 h 13716000"/>
              <a:gd name="connsiteX0" fmla="*/ 1350093 w 17495086"/>
              <a:gd name="connsiteY0" fmla="*/ 0 h 13716000"/>
              <a:gd name="connsiteX1" fmla="*/ 17495086 w 17495086"/>
              <a:gd name="connsiteY1" fmla="*/ 0 h 13716000"/>
              <a:gd name="connsiteX2" fmla="*/ 17495086 w 17495086"/>
              <a:gd name="connsiteY2" fmla="*/ 13716000 h 13716000"/>
              <a:gd name="connsiteX3" fmla="*/ 1637961 w 17495086"/>
              <a:gd name="connsiteY3" fmla="*/ 13716000 h 13716000"/>
              <a:gd name="connsiteX4" fmla="*/ 0 w 17495086"/>
              <a:gd name="connsiteY4" fmla="*/ 6316133 h 13716000"/>
              <a:gd name="connsiteX5" fmla="*/ 1350093 w 17495086"/>
              <a:gd name="connsiteY5" fmla="*/ 0 h 13716000"/>
              <a:gd name="connsiteX0" fmla="*/ 1350093 w 17495086"/>
              <a:gd name="connsiteY0" fmla="*/ 0 h 13716000"/>
              <a:gd name="connsiteX1" fmla="*/ 17495086 w 17495086"/>
              <a:gd name="connsiteY1" fmla="*/ 0 h 13716000"/>
              <a:gd name="connsiteX2" fmla="*/ 17495086 w 17495086"/>
              <a:gd name="connsiteY2" fmla="*/ 13716000 h 13716000"/>
              <a:gd name="connsiteX3" fmla="*/ 1420247 w 17495086"/>
              <a:gd name="connsiteY3" fmla="*/ 13716000 h 13716000"/>
              <a:gd name="connsiteX4" fmla="*/ 0 w 17495086"/>
              <a:gd name="connsiteY4" fmla="*/ 6316133 h 13716000"/>
              <a:gd name="connsiteX5" fmla="*/ 1350093 w 17495086"/>
              <a:gd name="connsiteY5" fmla="*/ 0 h 13716000"/>
              <a:gd name="connsiteX0" fmla="*/ 842093 w 16987086"/>
              <a:gd name="connsiteY0" fmla="*/ 0 h 13716000"/>
              <a:gd name="connsiteX1" fmla="*/ 16987086 w 16987086"/>
              <a:gd name="connsiteY1" fmla="*/ 0 h 13716000"/>
              <a:gd name="connsiteX2" fmla="*/ 16987086 w 16987086"/>
              <a:gd name="connsiteY2" fmla="*/ 13716000 h 13716000"/>
              <a:gd name="connsiteX3" fmla="*/ 912247 w 16987086"/>
              <a:gd name="connsiteY3" fmla="*/ 13716000 h 13716000"/>
              <a:gd name="connsiteX4" fmla="*/ 0 w 16987086"/>
              <a:gd name="connsiteY4" fmla="*/ 6483047 h 13716000"/>
              <a:gd name="connsiteX5" fmla="*/ 842093 w 16987086"/>
              <a:gd name="connsiteY5" fmla="*/ 0 h 13716000"/>
              <a:gd name="connsiteX0" fmla="*/ 1357350 w 17502343"/>
              <a:gd name="connsiteY0" fmla="*/ 0 h 13716000"/>
              <a:gd name="connsiteX1" fmla="*/ 17502343 w 17502343"/>
              <a:gd name="connsiteY1" fmla="*/ 0 h 13716000"/>
              <a:gd name="connsiteX2" fmla="*/ 17502343 w 17502343"/>
              <a:gd name="connsiteY2" fmla="*/ 13716000 h 13716000"/>
              <a:gd name="connsiteX3" fmla="*/ 1427504 w 17502343"/>
              <a:gd name="connsiteY3" fmla="*/ 13716000 h 13716000"/>
              <a:gd name="connsiteX4" fmla="*/ 0 w 17502343"/>
              <a:gd name="connsiteY4" fmla="*/ 6359676 h 13716000"/>
              <a:gd name="connsiteX5" fmla="*/ 1357350 w 17502343"/>
              <a:gd name="connsiteY5" fmla="*/ 0 h 13716000"/>
              <a:gd name="connsiteX0" fmla="*/ 1357350 w 17502343"/>
              <a:gd name="connsiteY0" fmla="*/ 0 h 13737772"/>
              <a:gd name="connsiteX1" fmla="*/ 17502343 w 17502343"/>
              <a:gd name="connsiteY1" fmla="*/ 0 h 13737772"/>
              <a:gd name="connsiteX2" fmla="*/ 16689544 w 17502343"/>
              <a:gd name="connsiteY2" fmla="*/ 13737772 h 13737772"/>
              <a:gd name="connsiteX3" fmla="*/ 1427504 w 17502343"/>
              <a:gd name="connsiteY3" fmla="*/ 13716000 h 13737772"/>
              <a:gd name="connsiteX4" fmla="*/ 0 w 17502343"/>
              <a:gd name="connsiteY4" fmla="*/ 6359676 h 13737772"/>
              <a:gd name="connsiteX5" fmla="*/ 1357350 w 17502343"/>
              <a:gd name="connsiteY5" fmla="*/ 0 h 13737772"/>
              <a:gd name="connsiteX0" fmla="*/ 1357350 w 16689544"/>
              <a:gd name="connsiteY0" fmla="*/ 14515 h 13752287"/>
              <a:gd name="connsiteX1" fmla="*/ 16675030 w 16689544"/>
              <a:gd name="connsiteY1" fmla="*/ 0 h 13752287"/>
              <a:gd name="connsiteX2" fmla="*/ 16689544 w 16689544"/>
              <a:gd name="connsiteY2" fmla="*/ 13752287 h 13752287"/>
              <a:gd name="connsiteX3" fmla="*/ 1427504 w 16689544"/>
              <a:gd name="connsiteY3" fmla="*/ 13730515 h 13752287"/>
              <a:gd name="connsiteX4" fmla="*/ 0 w 16689544"/>
              <a:gd name="connsiteY4" fmla="*/ 6374191 h 13752287"/>
              <a:gd name="connsiteX5" fmla="*/ 1357350 w 16689544"/>
              <a:gd name="connsiteY5" fmla="*/ 14515 h 13752287"/>
              <a:gd name="connsiteX0" fmla="*/ 2436354 w 16689544"/>
              <a:gd name="connsiteY0" fmla="*/ 14515 h 13752287"/>
              <a:gd name="connsiteX1" fmla="*/ 16675030 w 16689544"/>
              <a:gd name="connsiteY1" fmla="*/ 0 h 13752287"/>
              <a:gd name="connsiteX2" fmla="*/ 16689544 w 16689544"/>
              <a:gd name="connsiteY2" fmla="*/ 13752287 h 13752287"/>
              <a:gd name="connsiteX3" fmla="*/ 1427504 w 16689544"/>
              <a:gd name="connsiteY3" fmla="*/ 13730515 h 13752287"/>
              <a:gd name="connsiteX4" fmla="*/ 0 w 16689544"/>
              <a:gd name="connsiteY4" fmla="*/ 6374191 h 13752287"/>
              <a:gd name="connsiteX5" fmla="*/ 2436354 w 16689544"/>
              <a:gd name="connsiteY5" fmla="*/ 14515 h 13752287"/>
              <a:gd name="connsiteX0" fmla="*/ 2436354 w 16689544"/>
              <a:gd name="connsiteY0" fmla="*/ 14515 h 13849785"/>
              <a:gd name="connsiteX1" fmla="*/ 16675030 w 16689544"/>
              <a:gd name="connsiteY1" fmla="*/ 0 h 13849785"/>
              <a:gd name="connsiteX2" fmla="*/ 16689544 w 16689544"/>
              <a:gd name="connsiteY2" fmla="*/ 13752287 h 13849785"/>
              <a:gd name="connsiteX3" fmla="*/ 2576123 w 16689544"/>
              <a:gd name="connsiteY3" fmla="*/ 13849785 h 13849785"/>
              <a:gd name="connsiteX4" fmla="*/ 0 w 16689544"/>
              <a:gd name="connsiteY4" fmla="*/ 6374191 h 13849785"/>
              <a:gd name="connsiteX5" fmla="*/ 2436354 w 16689544"/>
              <a:gd name="connsiteY5" fmla="*/ 14515 h 13849785"/>
              <a:gd name="connsiteX0" fmla="*/ 2436354 w 16689544"/>
              <a:gd name="connsiteY0" fmla="*/ 14515 h 13752287"/>
              <a:gd name="connsiteX1" fmla="*/ 16675030 w 16689544"/>
              <a:gd name="connsiteY1" fmla="*/ 0 h 13752287"/>
              <a:gd name="connsiteX2" fmla="*/ 16689544 w 16689544"/>
              <a:gd name="connsiteY2" fmla="*/ 13752287 h 13752287"/>
              <a:gd name="connsiteX3" fmla="*/ 2506511 w 16689544"/>
              <a:gd name="connsiteY3" fmla="*/ 13690759 h 13752287"/>
              <a:gd name="connsiteX4" fmla="*/ 0 w 16689544"/>
              <a:gd name="connsiteY4" fmla="*/ 6374191 h 13752287"/>
              <a:gd name="connsiteX5" fmla="*/ 2436354 w 16689544"/>
              <a:gd name="connsiteY5" fmla="*/ 14515 h 13752287"/>
              <a:gd name="connsiteX0" fmla="*/ 2436354 w 16689544"/>
              <a:gd name="connsiteY0" fmla="*/ 14515 h 13752287"/>
              <a:gd name="connsiteX1" fmla="*/ 16675030 w 16689544"/>
              <a:gd name="connsiteY1" fmla="*/ 0 h 13752287"/>
              <a:gd name="connsiteX2" fmla="*/ 16689544 w 16689544"/>
              <a:gd name="connsiteY2" fmla="*/ 13752287 h 13752287"/>
              <a:gd name="connsiteX3" fmla="*/ 2541317 w 16689544"/>
              <a:gd name="connsiteY3" fmla="*/ 13690759 h 13752287"/>
              <a:gd name="connsiteX4" fmla="*/ 0 w 16689544"/>
              <a:gd name="connsiteY4" fmla="*/ 6374191 h 13752287"/>
              <a:gd name="connsiteX5" fmla="*/ 2436354 w 16689544"/>
              <a:gd name="connsiteY5" fmla="*/ 14515 h 13752287"/>
              <a:gd name="connsiteX0" fmla="*/ 2436354 w 16689544"/>
              <a:gd name="connsiteY0" fmla="*/ 14515 h 13752287"/>
              <a:gd name="connsiteX1" fmla="*/ 16675030 w 16689544"/>
              <a:gd name="connsiteY1" fmla="*/ 0 h 13752287"/>
              <a:gd name="connsiteX2" fmla="*/ 16689544 w 16689544"/>
              <a:gd name="connsiteY2" fmla="*/ 13752287 h 13752287"/>
              <a:gd name="connsiteX3" fmla="*/ 2576123 w 16689544"/>
              <a:gd name="connsiteY3" fmla="*/ 13750393 h 13752287"/>
              <a:gd name="connsiteX4" fmla="*/ 0 w 16689544"/>
              <a:gd name="connsiteY4" fmla="*/ 6374191 h 13752287"/>
              <a:gd name="connsiteX5" fmla="*/ 2436354 w 16689544"/>
              <a:gd name="connsiteY5" fmla="*/ 14515 h 13752287"/>
              <a:gd name="connsiteX0" fmla="*/ 2436354 w 16689544"/>
              <a:gd name="connsiteY0" fmla="*/ 14515 h 13752287"/>
              <a:gd name="connsiteX1" fmla="*/ 16675030 w 16689544"/>
              <a:gd name="connsiteY1" fmla="*/ 0 h 13752287"/>
              <a:gd name="connsiteX2" fmla="*/ 16689544 w 16689544"/>
              <a:gd name="connsiteY2" fmla="*/ 13752287 h 13752287"/>
              <a:gd name="connsiteX3" fmla="*/ 2576123 w 16689544"/>
              <a:gd name="connsiteY3" fmla="*/ 13750393 h 13752287"/>
              <a:gd name="connsiteX4" fmla="*/ 0 w 16689544"/>
              <a:gd name="connsiteY4" fmla="*/ 6374191 h 13752287"/>
              <a:gd name="connsiteX5" fmla="*/ 2436354 w 16689544"/>
              <a:gd name="connsiteY5" fmla="*/ 14515 h 13752287"/>
              <a:gd name="connsiteX0" fmla="*/ 2460251 w 16689544"/>
              <a:gd name="connsiteY0" fmla="*/ 0 h 13806011"/>
              <a:gd name="connsiteX1" fmla="*/ 16675030 w 16689544"/>
              <a:gd name="connsiteY1" fmla="*/ 53724 h 13806011"/>
              <a:gd name="connsiteX2" fmla="*/ 16689544 w 16689544"/>
              <a:gd name="connsiteY2" fmla="*/ 13806011 h 13806011"/>
              <a:gd name="connsiteX3" fmla="*/ 2576123 w 16689544"/>
              <a:gd name="connsiteY3" fmla="*/ 13804117 h 13806011"/>
              <a:gd name="connsiteX4" fmla="*/ 0 w 16689544"/>
              <a:gd name="connsiteY4" fmla="*/ 6427915 h 13806011"/>
              <a:gd name="connsiteX5" fmla="*/ 2460251 w 16689544"/>
              <a:gd name="connsiteY5" fmla="*/ 0 h 13806011"/>
              <a:gd name="connsiteX0" fmla="*/ 2460251 w 16689544"/>
              <a:gd name="connsiteY0" fmla="*/ 868 h 13752287"/>
              <a:gd name="connsiteX1" fmla="*/ 16675030 w 16689544"/>
              <a:gd name="connsiteY1" fmla="*/ 0 h 13752287"/>
              <a:gd name="connsiteX2" fmla="*/ 16689544 w 16689544"/>
              <a:gd name="connsiteY2" fmla="*/ 13752287 h 13752287"/>
              <a:gd name="connsiteX3" fmla="*/ 2576123 w 16689544"/>
              <a:gd name="connsiteY3" fmla="*/ 13750393 h 13752287"/>
              <a:gd name="connsiteX4" fmla="*/ 0 w 16689544"/>
              <a:gd name="connsiteY4" fmla="*/ 6374191 h 13752287"/>
              <a:gd name="connsiteX5" fmla="*/ 2460251 w 16689544"/>
              <a:gd name="connsiteY5" fmla="*/ 868 h 13752287"/>
              <a:gd name="connsiteX0" fmla="*/ 2460251 w 16689544"/>
              <a:gd name="connsiteY0" fmla="*/ 868 h 13752287"/>
              <a:gd name="connsiteX1" fmla="*/ 16675030 w 16689544"/>
              <a:gd name="connsiteY1" fmla="*/ 0 h 13752287"/>
              <a:gd name="connsiteX2" fmla="*/ 16689544 w 16689544"/>
              <a:gd name="connsiteY2" fmla="*/ 13752287 h 13752287"/>
              <a:gd name="connsiteX3" fmla="*/ 2576123 w 16689544"/>
              <a:gd name="connsiteY3" fmla="*/ 13750393 h 13752287"/>
              <a:gd name="connsiteX4" fmla="*/ 0 w 16689544"/>
              <a:gd name="connsiteY4" fmla="*/ 6374191 h 13752287"/>
              <a:gd name="connsiteX5" fmla="*/ 2460251 w 16689544"/>
              <a:gd name="connsiteY5" fmla="*/ 868 h 13752287"/>
              <a:gd name="connsiteX0" fmla="*/ 2531942 w 16689544"/>
              <a:gd name="connsiteY0" fmla="*/ 0 h 13765067"/>
              <a:gd name="connsiteX1" fmla="*/ 16675030 w 16689544"/>
              <a:gd name="connsiteY1" fmla="*/ 12780 h 13765067"/>
              <a:gd name="connsiteX2" fmla="*/ 16689544 w 16689544"/>
              <a:gd name="connsiteY2" fmla="*/ 13765067 h 13765067"/>
              <a:gd name="connsiteX3" fmla="*/ 2576123 w 16689544"/>
              <a:gd name="connsiteY3" fmla="*/ 13763173 h 13765067"/>
              <a:gd name="connsiteX4" fmla="*/ 0 w 16689544"/>
              <a:gd name="connsiteY4" fmla="*/ 6386971 h 13765067"/>
              <a:gd name="connsiteX5" fmla="*/ 2531942 w 16689544"/>
              <a:gd name="connsiteY5" fmla="*/ 0 h 13765067"/>
              <a:gd name="connsiteX0" fmla="*/ 2603633 w 16689544"/>
              <a:gd name="connsiteY0" fmla="*/ 0 h 13765067"/>
              <a:gd name="connsiteX1" fmla="*/ 16675030 w 16689544"/>
              <a:gd name="connsiteY1" fmla="*/ 12780 h 13765067"/>
              <a:gd name="connsiteX2" fmla="*/ 16689544 w 16689544"/>
              <a:gd name="connsiteY2" fmla="*/ 13765067 h 13765067"/>
              <a:gd name="connsiteX3" fmla="*/ 2576123 w 16689544"/>
              <a:gd name="connsiteY3" fmla="*/ 13763173 h 13765067"/>
              <a:gd name="connsiteX4" fmla="*/ 0 w 16689544"/>
              <a:gd name="connsiteY4" fmla="*/ 6386971 h 13765067"/>
              <a:gd name="connsiteX5" fmla="*/ 2603633 w 16689544"/>
              <a:gd name="connsiteY5" fmla="*/ 0 h 13765067"/>
              <a:gd name="connsiteX0" fmla="*/ 2603633 w 16689544"/>
              <a:gd name="connsiteY0" fmla="*/ 0 h 13765067"/>
              <a:gd name="connsiteX1" fmla="*/ 16675030 w 16689544"/>
              <a:gd name="connsiteY1" fmla="*/ 12780 h 13765067"/>
              <a:gd name="connsiteX2" fmla="*/ 16689544 w 16689544"/>
              <a:gd name="connsiteY2" fmla="*/ 13765067 h 13765067"/>
              <a:gd name="connsiteX3" fmla="*/ 2576123 w 16689544"/>
              <a:gd name="connsiteY3" fmla="*/ 13763173 h 13765067"/>
              <a:gd name="connsiteX4" fmla="*/ 0 w 16689544"/>
              <a:gd name="connsiteY4" fmla="*/ 6386971 h 13765067"/>
              <a:gd name="connsiteX5" fmla="*/ 2603633 w 16689544"/>
              <a:gd name="connsiteY5" fmla="*/ 0 h 13765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689544" h="13765067">
                <a:moveTo>
                  <a:pt x="2603633" y="0"/>
                </a:moveTo>
                <a:lnTo>
                  <a:pt x="16675030" y="12780"/>
                </a:lnTo>
                <a:lnTo>
                  <a:pt x="16689544" y="13765067"/>
                </a:lnTo>
                <a:lnTo>
                  <a:pt x="2576123" y="13763173"/>
                </a:lnTo>
                <a:cubicBezTo>
                  <a:pt x="2576840" y="13758335"/>
                  <a:pt x="13798" y="6389390"/>
                  <a:pt x="0" y="6386971"/>
                </a:cubicBezTo>
                <a:cubicBezTo>
                  <a:pt x="88" y="6393422"/>
                  <a:pt x="1771252" y="2132674"/>
                  <a:pt x="2603633" y="0"/>
                </a:cubicBezTo>
                <a:close/>
              </a:path>
            </a:pathLst>
          </a:cu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91439" tIns="45719" rIns="91439" bIns="45719">
            <a:noAutofit/>
          </a:bodyPr>
          <a:lstStyle>
            <a:lvl1pPr marL="0" indent="0">
              <a:buNone/>
              <a:defRPr sz="2400"/>
            </a:lvl1pPr>
          </a:lstStyle>
          <a:p>
            <a:r>
              <a:rPr lang="et-EE"/>
              <a:t>Kliki </a:t>
            </a:r>
            <a:r>
              <a:rPr lang="et-EE" err="1"/>
              <a:t>ikoo</a:t>
            </a:r>
            <a:r>
              <a:rPr lang="en-US"/>
              <a:t>nil</a:t>
            </a:r>
            <a:endParaRPr/>
          </a:p>
        </p:txBody>
      </p:sp>
    </p:spTree>
    <p:extLst>
      <p:ext uri="{BB962C8B-B14F-4D97-AF65-F5344CB8AC3E}">
        <p14:creationId xmlns:p14="http://schemas.microsoft.com/office/powerpoint/2010/main" val="1194050443"/>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 Pilti alternatiiv">
    <p:bg>
      <p:bgRef idx="1001">
        <a:schemeClr val="bg1"/>
      </p:bgRef>
    </p:bg>
    <p:spTree>
      <p:nvGrpSpPr>
        <p:cNvPr id="1" name=""/>
        <p:cNvGrpSpPr/>
        <p:nvPr/>
      </p:nvGrpSpPr>
      <p:grpSpPr>
        <a:xfrm>
          <a:off x="0" y="0"/>
          <a:ext cx="0" cy="0"/>
          <a:chOff x="0" y="0"/>
          <a:chExt cx="0" cy="0"/>
        </a:xfrm>
      </p:grpSpPr>
      <p:sp>
        <p:nvSpPr>
          <p:cNvPr id="7" name="Pildislaidi pealkiri">
            <a:extLst>
              <a:ext uri="{FF2B5EF4-FFF2-40B4-BE49-F238E27FC236}">
                <a16:creationId xmlns:a16="http://schemas.microsoft.com/office/drawing/2014/main" id="{118E5609-FDF6-D32D-105B-2A416C449C16}"/>
              </a:ext>
            </a:extLst>
          </p:cNvPr>
          <p:cNvSpPr txBox="1">
            <a:spLocks noGrp="1"/>
          </p:cNvSpPr>
          <p:nvPr>
            <p:ph type="body" sz="quarter" idx="25" hasCustomPrompt="1"/>
          </p:nvPr>
        </p:nvSpPr>
        <p:spPr>
          <a:xfrm>
            <a:off x="1275389" y="661219"/>
            <a:ext cx="12524216" cy="1220334"/>
          </a:xfrm>
          <a:prstGeom prst="rect">
            <a:avLst/>
          </a:prstGeom>
        </p:spPr>
        <p:txBody>
          <a:bodyPr lIns="0" tIns="0" rIns="0" bIns="0" anchor="ctr">
            <a:spAutoFit/>
          </a:bodyPr>
          <a:lstStyle>
            <a:lvl1pPr marL="0" indent="0" defTabSz="457200">
              <a:lnSpc>
                <a:spcPts val="10000"/>
              </a:lnSpc>
              <a:spcBef>
                <a:spcPts val="0"/>
              </a:spcBef>
              <a:buSzTx/>
              <a:buNone/>
              <a:defRPr sz="6000">
                <a:solidFill>
                  <a:srgbClr val="8C030E"/>
                </a:solidFill>
                <a:latin typeface="Poppins" panose="00000500000000000000" pitchFamily="2" charset="0"/>
                <a:ea typeface="Poppins" panose="00000500000000000000" pitchFamily="2" charset="0"/>
                <a:cs typeface="Poppins" panose="00000500000000000000" pitchFamily="2" charset="0"/>
                <a:sym typeface="Poppins Medium"/>
              </a:defRPr>
            </a:lvl1pPr>
          </a:lstStyle>
          <a:p>
            <a:r>
              <a:rPr err="1"/>
              <a:t>Pildislaidi</a:t>
            </a:r>
            <a:r>
              <a:t> </a:t>
            </a:r>
            <a:r>
              <a:rPr err="1"/>
              <a:t>pealkiri</a:t>
            </a:r>
            <a:endParaRPr/>
          </a:p>
        </p:txBody>
      </p:sp>
      <p:sp>
        <p:nvSpPr>
          <p:cNvPr id="3" name="Picture Placeholder 2">
            <a:extLst>
              <a:ext uri="{FF2B5EF4-FFF2-40B4-BE49-F238E27FC236}">
                <a16:creationId xmlns:a16="http://schemas.microsoft.com/office/drawing/2014/main" id="{9C3D279F-09DA-31BB-039B-505617D04DB4}"/>
              </a:ext>
            </a:extLst>
          </p:cNvPr>
          <p:cNvSpPr>
            <a:spLocks noGrp="1"/>
          </p:cNvSpPr>
          <p:nvPr>
            <p:ph type="pic" sz="quarter" idx="26" hasCustomPrompt="1"/>
          </p:nvPr>
        </p:nvSpPr>
        <p:spPr>
          <a:xfrm>
            <a:off x="1275389" y="3068845"/>
            <a:ext cx="6636159" cy="9351963"/>
          </a:xfrm>
        </p:spPr>
        <p:txBody>
          <a:bodyPr>
            <a:normAutofit/>
          </a:bodyPr>
          <a:lstStyle>
            <a:lvl1pPr marL="0" indent="0">
              <a:buNone/>
              <a:defRPr sz="2400">
                <a:solidFill>
                  <a:srgbClr val="767171"/>
                </a:solidFill>
              </a:defRPr>
            </a:lvl1pPr>
          </a:lstStyle>
          <a:p>
            <a:r>
              <a:rPr lang="en-US"/>
              <a:t>Lisa </a:t>
            </a:r>
            <a:r>
              <a:rPr lang="en-US" err="1"/>
              <a:t>pilt</a:t>
            </a:r>
            <a:endParaRPr lang="et-EE"/>
          </a:p>
        </p:txBody>
      </p:sp>
      <p:sp>
        <p:nvSpPr>
          <p:cNvPr id="2" name="Picture Placeholder 2">
            <a:extLst>
              <a:ext uri="{FF2B5EF4-FFF2-40B4-BE49-F238E27FC236}">
                <a16:creationId xmlns:a16="http://schemas.microsoft.com/office/drawing/2014/main" id="{3D162223-7034-CA1C-FB4E-27F35D247CFC}"/>
              </a:ext>
            </a:extLst>
          </p:cNvPr>
          <p:cNvSpPr>
            <a:spLocks noGrp="1"/>
          </p:cNvSpPr>
          <p:nvPr>
            <p:ph type="pic" sz="quarter" idx="27" hasCustomPrompt="1"/>
          </p:nvPr>
        </p:nvSpPr>
        <p:spPr>
          <a:xfrm>
            <a:off x="8873919" y="3068843"/>
            <a:ext cx="6636160" cy="9351963"/>
          </a:xfrm>
        </p:spPr>
        <p:txBody>
          <a:bodyPr>
            <a:normAutofit/>
          </a:bodyPr>
          <a:lstStyle>
            <a:lvl1pPr marL="0" indent="0">
              <a:buNone/>
              <a:defRPr sz="2400">
                <a:solidFill>
                  <a:srgbClr val="767171"/>
                </a:solidFill>
              </a:defRPr>
            </a:lvl1pPr>
          </a:lstStyle>
          <a:p>
            <a:r>
              <a:rPr lang="en-US"/>
              <a:t>Lisa </a:t>
            </a:r>
            <a:r>
              <a:rPr lang="en-US" err="1"/>
              <a:t>pilt</a:t>
            </a:r>
            <a:endParaRPr lang="et-EE"/>
          </a:p>
        </p:txBody>
      </p:sp>
      <p:sp>
        <p:nvSpPr>
          <p:cNvPr id="8" name="Picture Placeholder 2">
            <a:extLst>
              <a:ext uri="{FF2B5EF4-FFF2-40B4-BE49-F238E27FC236}">
                <a16:creationId xmlns:a16="http://schemas.microsoft.com/office/drawing/2014/main" id="{C97F44F5-174E-A217-960E-2A491B6542AE}"/>
              </a:ext>
            </a:extLst>
          </p:cNvPr>
          <p:cNvSpPr>
            <a:spLocks noGrp="1"/>
          </p:cNvSpPr>
          <p:nvPr>
            <p:ph type="pic" sz="quarter" idx="28" hasCustomPrompt="1"/>
          </p:nvPr>
        </p:nvSpPr>
        <p:spPr>
          <a:xfrm>
            <a:off x="16472450" y="3068842"/>
            <a:ext cx="6636160" cy="9351963"/>
          </a:xfrm>
        </p:spPr>
        <p:txBody>
          <a:bodyPr>
            <a:normAutofit/>
          </a:bodyPr>
          <a:lstStyle>
            <a:lvl1pPr marL="0" indent="0">
              <a:buNone/>
              <a:defRPr sz="2400">
                <a:solidFill>
                  <a:srgbClr val="767171"/>
                </a:solidFill>
              </a:defRPr>
            </a:lvl1pPr>
          </a:lstStyle>
          <a:p>
            <a:r>
              <a:rPr lang="en-US"/>
              <a:t>Lisa </a:t>
            </a:r>
            <a:r>
              <a:rPr lang="en-US" err="1"/>
              <a:t>pilt</a:t>
            </a:r>
            <a:endParaRPr lang="et-EE"/>
          </a:p>
        </p:txBody>
      </p:sp>
    </p:spTree>
    <p:extLst>
      <p:ext uri="{BB962C8B-B14F-4D97-AF65-F5344CB8AC3E}">
        <p14:creationId xmlns:p14="http://schemas.microsoft.com/office/powerpoint/2010/main" val="3953088491"/>
      </p:ext>
    </p:extLst>
  </p:cSld>
  <p:clrMapOvr>
    <a:overrideClrMapping bg1="lt1" tx1="dk1" bg2="lt2" tx2="dk2" accent1="accent1" accent2="accent2" accent3="accent3" accent4="accent4" accent5="accent5" accent6="accent6" hlink="hlink" folHlink="folHlink"/>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Kohandatud paigutus">
    <p:spTree>
      <p:nvGrpSpPr>
        <p:cNvPr id="1" name=""/>
        <p:cNvGrpSpPr/>
        <p:nvPr/>
      </p:nvGrpSpPr>
      <p:grpSpPr>
        <a:xfrm>
          <a:off x="0" y="0"/>
          <a:ext cx="0" cy="0"/>
          <a:chOff x="0" y="0"/>
          <a:chExt cx="0" cy="0"/>
        </a:xfrm>
      </p:grpSpPr>
      <p:sp>
        <p:nvSpPr>
          <p:cNvPr id="3" name="Pildislaidi pealkiri">
            <a:extLst>
              <a:ext uri="{FF2B5EF4-FFF2-40B4-BE49-F238E27FC236}">
                <a16:creationId xmlns:a16="http://schemas.microsoft.com/office/drawing/2014/main" id="{CA083F58-476F-C8CA-C8B6-A36DCCDD762D}"/>
              </a:ext>
            </a:extLst>
          </p:cNvPr>
          <p:cNvSpPr txBox="1">
            <a:spLocks noGrp="1"/>
          </p:cNvSpPr>
          <p:nvPr>
            <p:ph type="body" sz="quarter" idx="25" hasCustomPrompt="1"/>
          </p:nvPr>
        </p:nvSpPr>
        <p:spPr>
          <a:xfrm>
            <a:off x="1275388" y="661219"/>
            <a:ext cx="22021933" cy="1220334"/>
          </a:xfrm>
          <a:prstGeom prst="rect">
            <a:avLst/>
          </a:prstGeom>
        </p:spPr>
        <p:txBody>
          <a:bodyPr wrap="square" lIns="0" tIns="0" rIns="0" bIns="0" anchor="ctr">
            <a:spAutoFit/>
          </a:bodyPr>
          <a:lstStyle>
            <a:lvl1pPr marL="0" indent="0" defTabSz="457200">
              <a:lnSpc>
                <a:spcPts val="10000"/>
              </a:lnSpc>
              <a:spcBef>
                <a:spcPts val="0"/>
              </a:spcBef>
              <a:buSzTx/>
              <a:buNone/>
              <a:defRPr sz="6000">
                <a:solidFill>
                  <a:srgbClr val="8C030E"/>
                </a:solidFill>
                <a:latin typeface="Poppins" panose="00000500000000000000" pitchFamily="2" charset="0"/>
                <a:ea typeface="Poppins" panose="00000500000000000000" pitchFamily="2" charset="0"/>
                <a:cs typeface="Poppins" panose="00000500000000000000" pitchFamily="2" charset="0"/>
                <a:sym typeface="Poppins Medium"/>
              </a:defRPr>
            </a:lvl1pPr>
          </a:lstStyle>
          <a:p>
            <a:r>
              <a:rPr err="1"/>
              <a:t>Pildislaidi</a:t>
            </a:r>
            <a:r>
              <a:t> </a:t>
            </a:r>
            <a:r>
              <a:rPr err="1"/>
              <a:t>pealkiri</a:t>
            </a:r>
            <a:endParaRPr/>
          </a:p>
        </p:txBody>
      </p:sp>
      <p:sp>
        <p:nvSpPr>
          <p:cNvPr id="4" name="Picture Placeholder 2">
            <a:extLst>
              <a:ext uri="{FF2B5EF4-FFF2-40B4-BE49-F238E27FC236}">
                <a16:creationId xmlns:a16="http://schemas.microsoft.com/office/drawing/2014/main" id="{D2E5448E-909E-8A9D-5B33-9C5E5B91035C}"/>
              </a:ext>
            </a:extLst>
          </p:cNvPr>
          <p:cNvSpPr>
            <a:spLocks noGrp="1"/>
          </p:cNvSpPr>
          <p:nvPr>
            <p:ph type="pic" sz="quarter" idx="26" hasCustomPrompt="1"/>
          </p:nvPr>
        </p:nvSpPr>
        <p:spPr>
          <a:xfrm>
            <a:off x="1275388" y="3068845"/>
            <a:ext cx="22021933" cy="9351963"/>
          </a:xfrm>
        </p:spPr>
        <p:txBody>
          <a:bodyPr>
            <a:normAutofit/>
          </a:bodyPr>
          <a:lstStyle>
            <a:lvl1pPr marL="0" indent="0">
              <a:buNone/>
              <a:defRPr sz="2400">
                <a:solidFill>
                  <a:srgbClr val="767171"/>
                </a:solidFill>
              </a:defRPr>
            </a:lvl1pPr>
          </a:lstStyle>
          <a:p>
            <a:r>
              <a:rPr lang="en-US"/>
              <a:t>Lisa </a:t>
            </a:r>
            <a:r>
              <a:rPr lang="en-US" err="1"/>
              <a:t>pilt</a:t>
            </a:r>
            <a:endParaRPr lang="et-EE"/>
          </a:p>
        </p:txBody>
      </p:sp>
    </p:spTree>
    <p:extLst>
      <p:ext uri="{BB962C8B-B14F-4D97-AF65-F5344CB8AC3E}">
        <p14:creationId xmlns:p14="http://schemas.microsoft.com/office/powerpoint/2010/main" val="2375540966"/>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ühi">
    <p:spTree>
      <p:nvGrpSpPr>
        <p:cNvPr id="1" name=""/>
        <p:cNvGrpSpPr/>
        <p:nvPr/>
      </p:nvGrpSpPr>
      <p:grpSpPr>
        <a:xfrm>
          <a:off x="0" y="0"/>
          <a:ext cx="0" cy="0"/>
          <a:chOff x="0" y="0"/>
          <a:chExt cx="0" cy="0"/>
        </a:xfrm>
      </p:grpSpPr>
      <p:sp>
        <p:nvSpPr>
          <p:cNvPr id="5" name="Shape">
            <a:extLst>
              <a:ext uri="{FF2B5EF4-FFF2-40B4-BE49-F238E27FC236}">
                <a16:creationId xmlns:a16="http://schemas.microsoft.com/office/drawing/2014/main" id="{29F10AAD-BC78-16EB-9166-E8F6582AC798}"/>
              </a:ext>
            </a:extLst>
          </p:cNvPr>
          <p:cNvSpPr/>
          <p:nvPr userDrawn="1"/>
        </p:nvSpPr>
        <p:spPr>
          <a:xfrm>
            <a:off x="0" y="-49068"/>
            <a:ext cx="16360867" cy="13755768"/>
          </a:xfrm>
          <a:custGeom>
            <a:avLst/>
            <a:gdLst>
              <a:gd name="connsiteX0" fmla="*/ 0 w 21600"/>
              <a:gd name="connsiteY0" fmla="*/ 0 h 21600"/>
              <a:gd name="connsiteX1" fmla="*/ 0 w 21600"/>
              <a:gd name="connsiteY1" fmla="*/ 21600 h 21600"/>
              <a:gd name="connsiteX2" fmla="*/ 21600 w 21600"/>
              <a:gd name="connsiteY2" fmla="*/ 21600 h 21600"/>
              <a:gd name="connsiteX3" fmla="*/ 19716 w 21600"/>
              <a:gd name="connsiteY3" fmla="*/ 10150 h 21600"/>
              <a:gd name="connsiteX4" fmla="*/ 21385 w 21600"/>
              <a:gd name="connsiteY4" fmla="*/ 0 h 21600"/>
              <a:gd name="connsiteX5" fmla="*/ 0 w 21600"/>
              <a:gd name="connsiteY5" fmla="*/ 0 h 21600"/>
              <a:gd name="connsiteX0" fmla="*/ 0 w 21600"/>
              <a:gd name="connsiteY0" fmla="*/ 0 h 21600"/>
              <a:gd name="connsiteX1" fmla="*/ 0 w 21600"/>
              <a:gd name="connsiteY1" fmla="*/ 21600 h 21600"/>
              <a:gd name="connsiteX2" fmla="*/ 21600 w 21600"/>
              <a:gd name="connsiteY2" fmla="*/ 21600 h 21600"/>
              <a:gd name="connsiteX3" fmla="*/ 19716 w 21600"/>
              <a:gd name="connsiteY3" fmla="*/ 10150 h 21600"/>
              <a:gd name="connsiteX4" fmla="*/ 20830 w 21600"/>
              <a:gd name="connsiteY4" fmla="*/ 0 h 21600"/>
              <a:gd name="connsiteX5" fmla="*/ 0 w 21600"/>
              <a:gd name="connsiteY5" fmla="*/ 0 h 21600"/>
              <a:gd name="connsiteX0" fmla="*/ 0 w 20860"/>
              <a:gd name="connsiteY0" fmla="*/ 0 h 21756"/>
              <a:gd name="connsiteX1" fmla="*/ 0 w 20860"/>
              <a:gd name="connsiteY1" fmla="*/ 21600 h 21756"/>
              <a:gd name="connsiteX2" fmla="*/ 20860 w 20860"/>
              <a:gd name="connsiteY2" fmla="*/ 21756 h 21756"/>
              <a:gd name="connsiteX3" fmla="*/ 19716 w 20860"/>
              <a:gd name="connsiteY3" fmla="*/ 10150 h 21756"/>
              <a:gd name="connsiteX4" fmla="*/ 20830 w 20860"/>
              <a:gd name="connsiteY4" fmla="*/ 0 h 21756"/>
              <a:gd name="connsiteX5" fmla="*/ 0 w 20860"/>
              <a:gd name="connsiteY5" fmla="*/ 0 h 21756"/>
              <a:gd name="connsiteX0" fmla="*/ 0 w 21775"/>
              <a:gd name="connsiteY0" fmla="*/ 80 h 21836"/>
              <a:gd name="connsiteX1" fmla="*/ 0 w 21775"/>
              <a:gd name="connsiteY1" fmla="*/ 21680 h 21836"/>
              <a:gd name="connsiteX2" fmla="*/ 20860 w 21775"/>
              <a:gd name="connsiteY2" fmla="*/ 21836 h 21836"/>
              <a:gd name="connsiteX3" fmla="*/ 19716 w 21775"/>
              <a:gd name="connsiteY3" fmla="*/ 10230 h 21836"/>
              <a:gd name="connsiteX4" fmla="*/ 21775 w 21775"/>
              <a:gd name="connsiteY4" fmla="*/ 0 h 21836"/>
              <a:gd name="connsiteX5" fmla="*/ 0 w 21775"/>
              <a:gd name="connsiteY5" fmla="*/ 80 h 21836"/>
              <a:gd name="connsiteX0" fmla="*/ 0 w 21775"/>
              <a:gd name="connsiteY0" fmla="*/ 80 h 21916"/>
              <a:gd name="connsiteX1" fmla="*/ 0 w 21775"/>
              <a:gd name="connsiteY1" fmla="*/ 21680 h 21916"/>
              <a:gd name="connsiteX2" fmla="*/ 21772 w 21775"/>
              <a:gd name="connsiteY2" fmla="*/ 21916 h 21916"/>
              <a:gd name="connsiteX3" fmla="*/ 19716 w 21775"/>
              <a:gd name="connsiteY3" fmla="*/ 10230 h 21916"/>
              <a:gd name="connsiteX4" fmla="*/ 21775 w 21775"/>
              <a:gd name="connsiteY4" fmla="*/ 0 h 21916"/>
              <a:gd name="connsiteX5" fmla="*/ 0 w 21775"/>
              <a:gd name="connsiteY5" fmla="*/ 80 h 21916"/>
              <a:gd name="connsiteX0" fmla="*/ 0 w 21775"/>
              <a:gd name="connsiteY0" fmla="*/ 49 h 21885"/>
              <a:gd name="connsiteX1" fmla="*/ 0 w 21775"/>
              <a:gd name="connsiteY1" fmla="*/ 21649 h 21885"/>
              <a:gd name="connsiteX2" fmla="*/ 21772 w 21775"/>
              <a:gd name="connsiteY2" fmla="*/ 21885 h 21885"/>
              <a:gd name="connsiteX3" fmla="*/ 19716 w 21775"/>
              <a:gd name="connsiteY3" fmla="*/ 10199 h 21885"/>
              <a:gd name="connsiteX4" fmla="*/ 21775 w 21775"/>
              <a:gd name="connsiteY4" fmla="*/ 0 h 21885"/>
              <a:gd name="connsiteX5" fmla="*/ 0 w 21775"/>
              <a:gd name="connsiteY5" fmla="*/ 49 h 21885"/>
              <a:gd name="connsiteX0" fmla="*/ 0 w 21772"/>
              <a:gd name="connsiteY0" fmla="*/ 0 h 21836"/>
              <a:gd name="connsiteX1" fmla="*/ 0 w 21772"/>
              <a:gd name="connsiteY1" fmla="*/ 21600 h 21836"/>
              <a:gd name="connsiteX2" fmla="*/ 21772 w 21772"/>
              <a:gd name="connsiteY2" fmla="*/ 21836 h 21836"/>
              <a:gd name="connsiteX3" fmla="*/ 19716 w 21772"/>
              <a:gd name="connsiteY3" fmla="*/ 10150 h 21836"/>
              <a:gd name="connsiteX4" fmla="*/ 21696 w 21772"/>
              <a:gd name="connsiteY4" fmla="*/ 45 h 21836"/>
              <a:gd name="connsiteX5" fmla="*/ 0 w 21772"/>
              <a:gd name="connsiteY5" fmla="*/ 0 h 21836"/>
              <a:gd name="connsiteX0" fmla="*/ 0 w 21746"/>
              <a:gd name="connsiteY0" fmla="*/ 0 h 21648"/>
              <a:gd name="connsiteX1" fmla="*/ 0 w 21746"/>
              <a:gd name="connsiteY1" fmla="*/ 21600 h 21648"/>
              <a:gd name="connsiteX2" fmla="*/ 21746 w 21746"/>
              <a:gd name="connsiteY2" fmla="*/ 21648 h 21648"/>
              <a:gd name="connsiteX3" fmla="*/ 19716 w 21746"/>
              <a:gd name="connsiteY3" fmla="*/ 10150 h 21648"/>
              <a:gd name="connsiteX4" fmla="*/ 21696 w 21746"/>
              <a:gd name="connsiteY4" fmla="*/ 45 h 21648"/>
              <a:gd name="connsiteX5" fmla="*/ 0 w 21746"/>
              <a:gd name="connsiteY5" fmla="*/ 0 h 2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746" h="21648" extrusionOk="0">
                <a:moveTo>
                  <a:pt x="0" y="0"/>
                </a:moveTo>
                <a:lnTo>
                  <a:pt x="0" y="21600"/>
                </a:lnTo>
                <a:lnTo>
                  <a:pt x="21746" y="21648"/>
                </a:lnTo>
                <a:lnTo>
                  <a:pt x="19716" y="10150"/>
                </a:lnTo>
                <a:lnTo>
                  <a:pt x="21696" y="45"/>
                </a:lnTo>
                <a:lnTo>
                  <a:pt x="0" y="0"/>
                </a:lnTo>
                <a:close/>
              </a:path>
            </a:pathLst>
          </a:custGeom>
          <a:solidFill>
            <a:schemeClr val="tx1"/>
          </a:solidFill>
          <a:ln w="12700">
            <a:miter lim="400000"/>
          </a:ln>
        </p:spPr>
        <p:txBody>
          <a:bodyPr lIns="50800" tIns="50800" rIns="50800" bIns="50800" anchor="ctr"/>
          <a:lstStyle/>
          <a:p>
            <a:pPr algn="l" defTabSz="457200">
              <a:lnSpc>
                <a:spcPts val="4800"/>
              </a:lnSpc>
              <a:spcBef>
                <a:spcPts val="1400"/>
              </a:spcBef>
              <a:defRPr sz="1800" spc="10">
                <a:solidFill>
                  <a:srgbClr val="1E2623"/>
                </a:solidFill>
                <a:latin typeface="Inter Light"/>
                <a:ea typeface="Inter Light"/>
                <a:cs typeface="Inter Light"/>
                <a:sym typeface="Inter Light"/>
              </a:defRPr>
            </a:pPr>
            <a:endParaRPr sz="1800"/>
          </a:p>
        </p:txBody>
      </p:sp>
      <p:sp>
        <p:nvSpPr>
          <p:cNvPr id="8" name="Subtitle 2">
            <a:extLst>
              <a:ext uri="{FF2B5EF4-FFF2-40B4-BE49-F238E27FC236}">
                <a16:creationId xmlns:a16="http://schemas.microsoft.com/office/drawing/2014/main" id="{C8F1AB38-EEBA-17D0-CC45-BCE4D41A3AFB}"/>
              </a:ext>
            </a:extLst>
          </p:cNvPr>
          <p:cNvSpPr txBox="1">
            <a:spLocks/>
          </p:cNvSpPr>
          <p:nvPr userDrawn="1"/>
        </p:nvSpPr>
        <p:spPr>
          <a:xfrm>
            <a:off x="2756981" y="11763036"/>
            <a:ext cx="10846904" cy="530234"/>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50800" tIns="50800" rIns="50800" bIns="50800">
            <a:normAutofit fontScale="92500" lnSpcReduction="20000"/>
          </a:bodyPr>
          <a:lstStyle>
            <a:lvl1pPr marL="0" marR="0" indent="0" algn="ctr" defTabSz="2438338" rtl="0" eaLnBrk="1" latinLnBrk="0" hangingPunct="1">
              <a:lnSpc>
                <a:spcPct val="90000"/>
              </a:lnSpc>
              <a:spcBef>
                <a:spcPts val="4500"/>
              </a:spcBef>
              <a:spcAft>
                <a:spcPts val="0"/>
              </a:spcAft>
              <a:buClrTx/>
              <a:buSzPct val="123000"/>
              <a:buFontTx/>
              <a:buNone/>
              <a:tabLst/>
              <a:defRPr sz="4000" b="0" i="0" u="none" strike="noStrike" cap="none" spc="0" baseline="0">
                <a:solidFill>
                  <a:srgbClr val="767171"/>
                </a:solidFill>
                <a:uFillTx/>
                <a:latin typeface="+mn-lt"/>
                <a:ea typeface="+mn-ea"/>
                <a:cs typeface="+mn-cs"/>
                <a:sym typeface="Helvetica Neue"/>
              </a:defRPr>
            </a:lvl1pPr>
            <a:lvl2pPr marL="914400" marR="0" indent="0" algn="ctr" defTabSz="2438338" rtl="0" eaLnBrk="1" latinLnBrk="0" hangingPunct="1">
              <a:lnSpc>
                <a:spcPct val="90000"/>
              </a:lnSpc>
              <a:spcBef>
                <a:spcPts val="4500"/>
              </a:spcBef>
              <a:spcAft>
                <a:spcPts val="0"/>
              </a:spcAft>
              <a:buClrTx/>
              <a:buSzPct val="123000"/>
              <a:buFontTx/>
              <a:buNone/>
              <a:tabLst/>
              <a:defRPr sz="4000" b="0" i="0" u="none" strike="noStrike" cap="none" spc="0" baseline="0">
                <a:solidFill>
                  <a:srgbClr val="000000"/>
                </a:solidFill>
                <a:uFillTx/>
                <a:latin typeface="+mn-lt"/>
                <a:ea typeface="+mn-ea"/>
                <a:cs typeface="+mn-cs"/>
                <a:sym typeface="Helvetica Neue"/>
              </a:defRPr>
            </a:lvl2pPr>
            <a:lvl3pPr marL="1828800" marR="0" indent="0" algn="ctr" defTabSz="2438338" rtl="0" eaLnBrk="1" latinLnBrk="0" hangingPunct="1">
              <a:lnSpc>
                <a:spcPct val="90000"/>
              </a:lnSpc>
              <a:spcBef>
                <a:spcPts val="4500"/>
              </a:spcBef>
              <a:spcAft>
                <a:spcPts val="0"/>
              </a:spcAft>
              <a:buClrTx/>
              <a:buSzPct val="123000"/>
              <a:buFontTx/>
              <a:buNone/>
              <a:tabLst/>
              <a:defRPr sz="3600" b="0" i="0" u="none" strike="noStrike" cap="none" spc="0" baseline="0">
                <a:solidFill>
                  <a:srgbClr val="000000"/>
                </a:solidFill>
                <a:uFillTx/>
                <a:latin typeface="+mn-lt"/>
                <a:ea typeface="+mn-ea"/>
                <a:cs typeface="+mn-cs"/>
                <a:sym typeface="Helvetica Neue"/>
              </a:defRPr>
            </a:lvl3pPr>
            <a:lvl4pPr marL="2743200" marR="0" indent="0" algn="ctr" defTabSz="2438338" rtl="0" eaLnBrk="1" latinLnBrk="0" hangingPunct="1">
              <a:lnSpc>
                <a:spcPct val="90000"/>
              </a:lnSpc>
              <a:spcBef>
                <a:spcPts val="4500"/>
              </a:spcBef>
              <a:spcAft>
                <a:spcPts val="0"/>
              </a:spcAft>
              <a:buClrTx/>
              <a:buSzPct val="123000"/>
              <a:buFontTx/>
              <a:buNone/>
              <a:tabLst/>
              <a:defRPr sz="3200" b="0" i="0" u="none" strike="noStrike" cap="none" spc="0" baseline="0">
                <a:solidFill>
                  <a:srgbClr val="000000"/>
                </a:solidFill>
                <a:uFillTx/>
                <a:latin typeface="+mn-lt"/>
                <a:ea typeface="+mn-ea"/>
                <a:cs typeface="+mn-cs"/>
                <a:sym typeface="Helvetica Neue"/>
              </a:defRPr>
            </a:lvl4pPr>
            <a:lvl5pPr marL="3657600" marR="0" indent="0" algn="ctr" defTabSz="2438338" rtl="0" eaLnBrk="1" latinLnBrk="0" hangingPunct="1">
              <a:lnSpc>
                <a:spcPct val="90000"/>
              </a:lnSpc>
              <a:spcBef>
                <a:spcPts val="4500"/>
              </a:spcBef>
              <a:spcAft>
                <a:spcPts val="0"/>
              </a:spcAft>
              <a:buClrTx/>
              <a:buSzPct val="123000"/>
              <a:buFontTx/>
              <a:buNone/>
              <a:tabLst/>
              <a:defRPr sz="3200" b="0" i="0" u="none" strike="noStrike" cap="none" spc="0" baseline="0">
                <a:solidFill>
                  <a:srgbClr val="000000"/>
                </a:solidFill>
                <a:uFillTx/>
                <a:latin typeface="+mn-lt"/>
                <a:ea typeface="+mn-ea"/>
                <a:cs typeface="+mn-cs"/>
                <a:sym typeface="Helvetica Neue"/>
              </a:defRPr>
            </a:lvl5pPr>
            <a:lvl6pPr marL="4572000" marR="0" indent="0" algn="ctr" defTabSz="2438338" rtl="0" eaLnBrk="1" latinLnBrk="0" hangingPunct="1">
              <a:lnSpc>
                <a:spcPct val="90000"/>
              </a:lnSpc>
              <a:spcBef>
                <a:spcPts val="4500"/>
              </a:spcBef>
              <a:spcAft>
                <a:spcPts val="0"/>
              </a:spcAft>
              <a:buClrTx/>
              <a:buSzPct val="123000"/>
              <a:buFontTx/>
              <a:buNone/>
              <a:tabLst/>
              <a:defRPr sz="3200" b="0" i="0" u="none" strike="noStrike" cap="none" spc="0" baseline="0">
                <a:solidFill>
                  <a:srgbClr val="000000"/>
                </a:solidFill>
                <a:uFillTx/>
                <a:latin typeface="+mn-lt"/>
                <a:ea typeface="+mn-ea"/>
                <a:cs typeface="+mn-cs"/>
                <a:sym typeface="Helvetica Neue"/>
              </a:defRPr>
            </a:lvl6pPr>
            <a:lvl7pPr marL="5486400" marR="0" indent="0" algn="ctr" defTabSz="2438338" rtl="0" eaLnBrk="1" latinLnBrk="0" hangingPunct="1">
              <a:lnSpc>
                <a:spcPct val="90000"/>
              </a:lnSpc>
              <a:spcBef>
                <a:spcPts val="4500"/>
              </a:spcBef>
              <a:spcAft>
                <a:spcPts val="0"/>
              </a:spcAft>
              <a:buClrTx/>
              <a:buSzPct val="123000"/>
              <a:buFontTx/>
              <a:buNone/>
              <a:tabLst/>
              <a:defRPr sz="3200" b="0" i="0" u="none" strike="noStrike" cap="none" spc="0" baseline="0">
                <a:solidFill>
                  <a:srgbClr val="000000"/>
                </a:solidFill>
                <a:uFillTx/>
                <a:latin typeface="+mn-lt"/>
                <a:ea typeface="+mn-ea"/>
                <a:cs typeface="+mn-cs"/>
                <a:sym typeface="Helvetica Neue"/>
              </a:defRPr>
            </a:lvl7pPr>
            <a:lvl8pPr marL="6400800" marR="0" indent="0" algn="ctr" defTabSz="2438338" rtl="0" eaLnBrk="1" latinLnBrk="0" hangingPunct="1">
              <a:lnSpc>
                <a:spcPct val="90000"/>
              </a:lnSpc>
              <a:spcBef>
                <a:spcPts val="4500"/>
              </a:spcBef>
              <a:spcAft>
                <a:spcPts val="0"/>
              </a:spcAft>
              <a:buClrTx/>
              <a:buSzPct val="123000"/>
              <a:buFontTx/>
              <a:buNone/>
              <a:tabLst/>
              <a:defRPr sz="3200" b="0" i="0" u="none" strike="noStrike" cap="none" spc="0" baseline="0">
                <a:solidFill>
                  <a:srgbClr val="000000"/>
                </a:solidFill>
                <a:uFillTx/>
                <a:latin typeface="+mn-lt"/>
                <a:ea typeface="+mn-ea"/>
                <a:cs typeface="+mn-cs"/>
                <a:sym typeface="Helvetica Neue"/>
              </a:defRPr>
            </a:lvl8pPr>
            <a:lvl9pPr marL="7315200" marR="0" indent="0" algn="ctr" defTabSz="2438338" rtl="0" eaLnBrk="1" latinLnBrk="0" hangingPunct="1">
              <a:lnSpc>
                <a:spcPct val="90000"/>
              </a:lnSpc>
              <a:spcBef>
                <a:spcPts val="4500"/>
              </a:spcBef>
              <a:spcAft>
                <a:spcPts val="0"/>
              </a:spcAft>
              <a:buClrTx/>
              <a:buSzPct val="123000"/>
              <a:buFontTx/>
              <a:buNone/>
              <a:tabLst/>
              <a:defRPr sz="3200" b="0" i="0" u="none" strike="noStrike" cap="none" spc="0" baseline="0">
                <a:solidFill>
                  <a:srgbClr val="000000"/>
                </a:solidFill>
                <a:uFillTx/>
                <a:latin typeface="+mn-lt"/>
                <a:ea typeface="+mn-ea"/>
                <a:cs typeface="+mn-cs"/>
                <a:sym typeface="Helvetica Neue"/>
              </a:defRPr>
            </a:lvl9pPr>
          </a:lstStyle>
          <a:p>
            <a:pPr algn="ctr"/>
            <a:r>
              <a:rPr lang="et-EE">
                <a:latin typeface="Poppins" panose="00000500000000000000" pitchFamily="2" charset="0"/>
                <a:cs typeface="Poppins" panose="00000500000000000000" pitchFamily="2" charset="0"/>
              </a:rPr>
              <a:t>www.kik.ee</a:t>
            </a:r>
            <a:endParaRPr lang="en-US">
              <a:latin typeface="Poppins" panose="00000500000000000000" pitchFamily="2" charset="0"/>
              <a:cs typeface="Poppins" panose="00000500000000000000" pitchFamily="2" charset="0"/>
            </a:endParaRPr>
          </a:p>
        </p:txBody>
      </p:sp>
      <p:sp>
        <p:nvSpPr>
          <p:cNvPr id="12" name="Subtitle 2">
            <a:extLst>
              <a:ext uri="{FF2B5EF4-FFF2-40B4-BE49-F238E27FC236}">
                <a16:creationId xmlns:a16="http://schemas.microsoft.com/office/drawing/2014/main" id="{EEC345FD-0816-4935-1111-8C9F1E784B2F}"/>
              </a:ext>
            </a:extLst>
          </p:cNvPr>
          <p:cNvSpPr txBox="1">
            <a:spLocks/>
          </p:cNvSpPr>
          <p:nvPr userDrawn="1"/>
        </p:nvSpPr>
        <p:spPr>
          <a:xfrm>
            <a:off x="2756981" y="7223418"/>
            <a:ext cx="10846904" cy="530234"/>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50800" tIns="50800" rIns="50800" bIns="50800">
            <a:noAutofit/>
          </a:bodyPr>
          <a:lstStyle>
            <a:lvl1pPr marL="0" marR="0" indent="0" algn="ctr" defTabSz="2438338" rtl="0" eaLnBrk="1" latinLnBrk="0" hangingPunct="1">
              <a:lnSpc>
                <a:spcPct val="90000"/>
              </a:lnSpc>
              <a:spcBef>
                <a:spcPts val="4500"/>
              </a:spcBef>
              <a:spcAft>
                <a:spcPts val="0"/>
              </a:spcAft>
              <a:buClrTx/>
              <a:buSzPct val="123000"/>
              <a:buFontTx/>
              <a:buNone/>
              <a:tabLst/>
              <a:defRPr sz="4000" b="0" i="0" u="none" strike="noStrike" cap="none" spc="0" baseline="0">
                <a:solidFill>
                  <a:srgbClr val="767171"/>
                </a:solidFill>
                <a:uFillTx/>
                <a:latin typeface="+mn-lt"/>
                <a:ea typeface="+mn-ea"/>
                <a:cs typeface="+mn-cs"/>
                <a:sym typeface="Helvetica Neue"/>
              </a:defRPr>
            </a:lvl1pPr>
            <a:lvl2pPr marL="914400" marR="0" indent="0" algn="ctr" defTabSz="2438338" rtl="0" eaLnBrk="1" latinLnBrk="0" hangingPunct="1">
              <a:lnSpc>
                <a:spcPct val="90000"/>
              </a:lnSpc>
              <a:spcBef>
                <a:spcPts val="4500"/>
              </a:spcBef>
              <a:spcAft>
                <a:spcPts val="0"/>
              </a:spcAft>
              <a:buClrTx/>
              <a:buSzPct val="123000"/>
              <a:buFontTx/>
              <a:buNone/>
              <a:tabLst/>
              <a:defRPr sz="4000" b="0" i="0" u="none" strike="noStrike" cap="none" spc="0" baseline="0">
                <a:solidFill>
                  <a:srgbClr val="000000"/>
                </a:solidFill>
                <a:uFillTx/>
                <a:latin typeface="+mn-lt"/>
                <a:ea typeface="+mn-ea"/>
                <a:cs typeface="+mn-cs"/>
                <a:sym typeface="Helvetica Neue"/>
              </a:defRPr>
            </a:lvl2pPr>
            <a:lvl3pPr marL="1828800" marR="0" indent="0" algn="ctr" defTabSz="2438338" rtl="0" eaLnBrk="1" latinLnBrk="0" hangingPunct="1">
              <a:lnSpc>
                <a:spcPct val="90000"/>
              </a:lnSpc>
              <a:spcBef>
                <a:spcPts val="4500"/>
              </a:spcBef>
              <a:spcAft>
                <a:spcPts val="0"/>
              </a:spcAft>
              <a:buClrTx/>
              <a:buSzPct val="123000"/>
              <a:buFontTx/>
              <a:buNone/>
              <a:tabLst/>
              <a:defRPr sz="3600" b="0" i="0" u="none" strike="noStrike" cap="none" spc="0" baseline="0">
                <a:solidFill>
                  <a:srgbClr val="000000"/>
                </a:solidFill>
                <a:uFillTx/>
                <a:latin typeface="+mn-lt"/>
                <a:ea typeface="+mn-ea"/>
                <a:cs typeface="+mn-cs"/>
                <a:sym typeface="Helvetica Neue"/>
              </a:defRPr>
            </a:lvl3pPr>
            <a:lvl4pPr marL="2743200" marR="0" indent="0" algn="ctr" defTabSz="2438338" rtl="0" eaLnBrk="1" latinLnBrk="0" hangingPunct="1">
              <a:lnSpc>
                <a:spcPct val="90000"/>
              </a:lnSpc>
              <a:spcBef>
                <a:spcPts val="4500"/>
              </a:spcBef>
              <a:spcAft>
                <a:spcPts val="0"/>
              </a:spcAft>
              <a:buClrTx/>
              <a:buSzPct val="123000"/>
              <a:buFontTx/>
              <a:buNone/>
              <a:tabLst/>
              <a:defRPr sz="3200" b="0" i="0" u="none" strike="noStrike" cap="none" spc="0" baseline="0">
                <a:solidFill>
                  <a:srgbClr val="000000"/>
                </a:solidFill>
                <a:uFillTx/>
                <a:latin typeface="+mn-lt"/>
                <a:ea typeface="+mn-ea"/>
                <a:cs typeface="+mn-cs"/>
                <a:sym typeface="Helvetica Neue"/>
              </a:defRPr>
            </a:lvl4pPr>
            <a:lvl5pPr marL="3657600" marR="0" indent="0" algn="ctr" defTabSz="2438338" rtl="0" eaLnBrk="1" latinLnBrk="0" hangingPunct="1">
              <a:lnSpc>
                <a:spcPct val="90000"/>
              </a:lnSpc>
              <a:spcBef>
                <a:spcPts val="4500"/>
              </a:spcBef>
              <a:spcAft>
                <a:spcPts val="0"/>
              </a:spcAft>
              <a:buClrTx/>
              <a:buSzPct val="123000"/>
              <a:buFontTx/>
              <a:buNone/>
              <a:tabLst/>
              <a:defRPr sz="3200" b="0" i="0" u="none" strike="noStrike" cap="none" spc="0" baseline="0">
                <a:solidFill>
                  <a:srgbClr val="000000"/>
                </a:solidFill>
                <a:uFillTx/>
                <a:latin typeface="+mn-lt"/>
                <a:ea typeface="+mn-ea"/>
                <a:cs typeface="+mn-cs"/>
                <a:sym typeface="Helvetica Neue"/>
              </a:defRPr>
            </a:lvl5pPr>
            <a:lvl6pPr marL="4572000" marR="0" indent="0" algn="ctr" defTabSz="2438338" rtl="0" eaLnBrk="1" latinLnBrk="0" hangingPunct="1">
              <a:lnSpc>
                <a:spcPct val="90000"/>
              </a:lnSpc>
              <a:spcBef>
                <a:spcPts val="4500"/>
              </a:spcBef>
              <a:spcAft>
                <a:spcPts val="0"/>
              </a:spcAft>
              <a:buClrTx/>
              <a:buSzPct val="123000"/>
              <a:buFontTx/>
              <a:buNone/>
              <a:tabLst/>
              <a:defRPr sz="3200" b="0" i="0" u="none" strike="noStrike" cap="none" spc="0" baseline="0">
                <a:solidFill>
                  <a:srgbClr val="000000"/>
                </a:solidFill>
                <a:uFillTx/>
                <a:latin typeface="+mn-lt"/>
                <a:ea typeface="+mn-ea"/>
                <a:cs typeface="+mn-cs"/>
                <a:sym typeface="Helvetica Neue"/>
              </a:defRPr>
            </a:lvl6pPr>
            <a:lvl7pPr marL="5486400" marR="0" indent="0" algn="ctr" defTabSz="2438338" rtl="0" eaLnBrk="1" latinLnBrk="0" hangingPunct="1">
              <a:lnSpc>
                <a:spcPct val="90000"/>
              </a:lnSpc>
              <a:spcBef>
                <a:spcPts val="4500"/>
              </a:spcBef>
              <a:spcAft>
                <a:spcPts val="0"/>
              </a:spcAft>
              <a:buClrTx/>
              <a:buSzPct val="123000"/>
              <a:buFontTx/>
              <a:buNone/>
              <a:tabLst/>
              <a:defRPr sz="3200" b="0" i="0" u="none" strike="noStrike" cap="none" spc="0" baseline="0">
                <a:solidFill>
                  <a:srgbClr val="000000"/>
                </a:solidFill>
                <a:uFillTx/>
                <a:latin typeface="+mn-lt"/>
                <a:ea typeface="+mn-ea"/>
                <a:cs typeface="+mn-cs"/>
                <a:sym typeface="Helvetica Neue"/>
              </a:defRPr>
            </a:lvl7pPr>
            <a:lvl8pPr marL="6400800" marR="0" indent="0" algn="ctr" defTabSz="2438338" rtl="0" eaLnBrk="1" latinLnBrk="0" hangingPunct="1">
              <a:lnSpc>
                <a:spcPct val="90000"/>
              </a:lnSpc>
              <a:spcBef>
                <a:spcPts val="4500"/>
              </a:spcBef>
              <a:spcAft>
                <a:spcPts val="0"/>
              </a:spcAft>
              <a:buClrTx/>
              <a:buSzPct val="123000"/>
              <a:buFontTx/>
              <a:buNone/>
              <a:tabLst/>
              <a:defRPr sz="3200" b="0" i="0" u="none" strike="noStrike" cap="none" spc="0" baseline="0">
                <a:solidFill>
                  <a:srgbClr val="000000"/>
                </a:solidFill>
                <a:uFillTx/>
                <a:latin typeface="+mn-lt"/>
                <a:ea typeface="+mn-ea"/>
                <a:cs typeface="+mn-cs"/>
                <a:sym typeface="Helvetica Neue"/>
              </a:defRPr>
            </a:lvl8pPr>
            <a:lvl9pPr marL="7315200" marR="0" indent="0" algn="ctr" defTabSz="2438338" rtl="0" eaLnBrk="1" latinLnBrk="0" hangingPunct="1">
              <a:lnSpc>
                <a:spcPct val="90000"/>
              </a:lnSpc>
              <a:spcBef>
                <a:spcPts val="4500"/>
              </a:spcBef>
              <a:spcAft>
                <a:spcPts val="0"/>
              </a:spcAft>
              <a:buClrTx/>
              <a:buSzPct val="123000"/>
              <a:buFontTx/>
              <a:buNone/>
              <a:tabLst/>
              <a:defRPr sz="3200" b="0" i="0" u="none" strike="noStrike" cap="none" spc="0" baseline="0">
                <a:solidFill>
                  <a:srgbClr val="000000"/>
                </a:solidFill>
                <a:uFillTx/>
                <a:latin typeface="+mn-lt"/>
                <a:ea typeface="+mn-ea"/>
                <a:cs typeface="+mn-cs"/>
                <a:sym typeface="Helvetica Neue"/>
              </a:defRPr>
            </a:lvl9pPr>
          </a:lstStyle>
          <a:p>
            <a:pPr algn="ctr"/>
            <a:endParaRPr lang="en-US" sz="4800">
              <a:solidFill>
                <a:srgbClr val="8C030E"/>
              </a:solidFill>
              <a:latin typeface="Poppins" panose="00000500000000000000" pitchFamily="2" charset="0"/>
              <a:cs typeface="Poppins" panose="00000500000000000000" pitchFamily="2" charset="0"/>
            </a:endParaRPr>
          </a:p>
        </p:txBody>
      </p:sp>
      <p:sp>
        <p:nvSpPr>
          <p:cNvPr id="15" name="Image">
            <a:extLst>
              <a:ext uri="{FF2B5EF4-FFF2-40B4-BE49-F238E27FC236}">
                <a16:creationId xmlns:a16="http://schemas.microsoft.com/office/drawing/2014/main" id="{2B201349-4385-D803-16B5-1D222993DB7F}"/>
              </a:ext>
            </a:extLst>
          </p:cNvPr>
          <p:cNvSpPr>
            <a:spLocks noGrp="1"/>
          </p:cNvSpPr>
          <p:nvPr>
            <p:ph type="pic" idx="21" hasCustomPrompt="1"/>
          </p:nvPr>
        </p:nvSpPr>
        <p:spPr>
          <a:xfrm>
            <a:off x="14852496" y="-49068"/>
            <a:ext cx="9531504" cy="13765068"/>
          </a:xfrm>
          <a:custGeom>
            <a:avLst/>
            <a:gdLst>
              <a:gd name="connsiteX0" fmla="*/ 0 w 20547659"/>
              <a:gd name="connsiteY0" fmla="*/ 0 h 13716000"/>
              <a:gd name="connsiteX1" fmla="*/ 20547659 w 20547659"/>
              <a:gd name="connsiteY1" fmla="*/ 0 h 13716000"/>
              <a:gd name="connsiteX2" fmla="*/ 20547659 w 20547659"/>
              <a:gd name="connsiteY2" fmla="*/ 13716000 h 13716000"/>
              <a:gd name="connsiteX3" fmla="*/ 0 w 20547659"/>
              <a:gd name="connsiteY3" fmla="*/ 13716000 h 13716000"/>
              <a:gd name="connsiteX4" fmla="*/ 0 w 20547659"/>
              <a:gd name="connsiteY4" fmla="*/ 0 h 13716000"/>
              <a:gd name="connsiteX0" fmla="*/ 4402666 w 20547659"/>
              <a:gd name="connsiteY0" fmla="*/ 0 h 13716000"/>
              <a:gd name="connsiteX1" fmla="*/ 20547659 w 20547659"/>
              <a:gd name="connsiteY1" fmla="*/ 0 h 13716000"/>
              <a:gd name="connsiteX2" fmla="*/ 20547659 w 20547659"/>
              <a:gd name="connsiteY2" fmla="*/ 13716000 h 13716000"/>
              <a:gd name="connsiteX3" fmla="*/ 0 w 20547659"/>
              <a:gd name="connsiteY3" fmla="*/ 13716000 h 13716000"/>
              <a:gd name="connsiteX4" fmla="*/ 4402666 w 20547659"/>
              <a:gd name="connsiteY4" fmla="*/ 0 h 13716000"/>
              <a:gd name="connsiteX0" fmla="*/ 0 w 16144993"/>
              <a:gd name="connsiteY0" fmla="*/ 0 h 13716000"/>
              <a:gd name="connsiteX1" fmla="*/ 16144993 w 16144993"/>
              <a:gd name="connsiteY1" fmla="*/ 0 h 13716000"/>
              <a:gd name="connsiteX2" fmla="*/ 16144993 w 16144993"/>
              <a:gd name="connsiteY2" fmla="*/ 13716000 h 13716000"/>
              <a:gd name="connsiteX3" fmla="*/ 84668 w 16144993"/>
              <a:gd name="connsiteY3" fmla="*/ 13716000 h 13716000"/>
              <a:gd name="connsiteX4" fmla="*/ 0 w 16144993"/>
              <a:gd name="connsiteY4" fmla="*/ 0 h 13716000"/>
              <a:gd name="connsiteX0" fmla="*/ 1350093 w 17495086"/>
              <a:gd name="connsiteY0" fmla="*/ 0 h 13716000"/>
              <a:gd name="connsiteX1" fmla="*/ 17495086 w 17495086"/>
              <a:gd name="connsiteY1" fmla="*/ 0 h 13716000"/>
              <a:gd name="connsiteX2" fmla="*/ 17495086 w 17495086"/>
              <a:gd name="connsiteY2" fmla="*/ 13716000 h 13716000"/>
              <a:gd name="connsiteX3" fmla="*/ 1434761 w 17495086"/>
              <a:gd name="connsiteY3" fmla="*/ 13716000 h 13716000"/>
              <a:gd name="connsiteX4" fmla="*/ 0 w 17495086"/>
              <a:gd name="connsiteY4" fmla="*/ 6316133 h 13716000"/>
              <a:gd name="connsiteX5" fmla="*/ 1350093 w 17495086"/>
              <a:gd name="connsiteY5" fmla="*/ 0 h 13716000"/>
              <a:gd name="connsiteX0" fmla="*/ 1350546 w 17495539"/>
              <a:gd name="connsiteY0" fmla="*/ 0 h 13716000"/>
              <a:gd name="connsiteX1" fmla="*/ 17495539 w 17495539"/>
              <a:gd name="connsiteY1" fmla="*/ 0 h 13716000"/>
              <a:gd name="connsiteX2" fmla="*/ 17495539 w 17495539"/>
              <a:gd name="connsiteY2" fmla="*/ 13716000 h 13716000"/>
              <a:gd name="connsiteX3" fmla="*/ 1435214 w 17495539"/>
              <a:gd name="connsiteY3" fmla="*/ 13716000 h 13716000"/>
              <a:gd name="connsiteX4" fmla="*/ 453 w 17495539"/>
              <a:gd name="connsiteY4" fmla="*/ 6316133 h 13716000"/>
              <a:gd name="connsiteX5" fmla="*/ 1350546 w 17495539"/>
              <a:gd name="connsiteY5" fmla="*/ 0 h 13716000"/>
              <a:gd name="connsiteX0" fmla="*/ 1350093 w 17495086"/>
              <a:gd name="connsiteY0" fmla="*/ 0 h 13716000"/>
              <a:gd name="connsiteX1" fmla="*/ 17495086 w 17495086"/>
              <a:gd name="connsiteY1" fmla="*/ 0 h 13716000"/>
              <a:gd name="connsiteX2" fmla="*/ 17495086 w 17495086"/>
              <a:gd name="connsiteY2" fmla="*/ 13716000 h 13716000"/>
              <a:gd name="connsiteX3" fmla="*/ 1434761 w 17495086"/>
              <a:gd name="connsiteY3" fmla="*/ 13716000 h 13716000"/>
              <a:gd name="connsiteX4" fmla="*/ 0 w 17495086"/>
              <a:gd name="connsiteY4" fmla="*/ 6316133 h 13716000"/>
              <a:gd name="connsiteX5" fmla="*/ 1350093 w 17495086"/>
              <a:gd name="connsiteY5" fmla="*/ 0 h 13716000"/>
              <a:gd name="connsiteX0" fmla="*/ 1350093 w 17495086"/>
              <a:gd name="connsiteY0" fmla="*/ 0 h 13716000"/>
              <a:gd name="connsiteX1" fmla="*/ 17495086 w 17495086"/>
              <a:gd name="connsiteY1" fmla="*/ 0 h 13716000"/>
              <a:gd name="connsiteX2" fmla="*/ 17495086 w 17495086"/>
              <a:gd name="connsiteY2" fmla="*/ 13716000 h 13716000"/>
              <a:gd name="connsiteX3" fmla="*/ 1434761 w 17495086"/>
              <a:gd name="connsiteY3" fmla="*/ 13716000 h 13716000"/>
              <a:gd name="connsiteX4" fmla="*/ 0 w 17495086"/>
              <a:gd name="connsiteY4" fmla="*/ 6316133 h 13716000"/>
              <a:gd name="connsiteX5" fmla="*/ 1350093 w 17495086"/>
              <a:gd name="connsiteY5" fmla="*/ 0 h 13716000"/>
              <a:gd name="connsiteX0" fmla="*/ 1350093 w 17495086"/>
              <a:gd name="connsiteY0" fmla="*/ 0 h 13716000"/>
              <a:gd name="connsiteX1" fmla="*/ 17495086 w 17495086"/>
              <a:gd name="connsiteY1" fmla="*/ 0 h 13716000"/>
              <a:gd name="connsiteX2" fmla="*/ 17495086 w 17495086"/>
              <a:gd name="connsiteY2" fmla="*/ 13716000 h 13716000"/>
              <a:gd name="connsiteX3" fmla="*/ 1434761 w 17495086"/>
              <a:gd name="connsiteY3" fmla="*/ 13716000 h 13716000"/>
              <a:gd name="connsiteX4" fmla="*/ 0 w 17495086"/>
              <a:gd name="connsiteY4" fmla="*/ 6316133 h 13716000"/>
              <a:gd name="connsiteX5" fmla="*/ 1350093 w 17495086"/>
              <a:gd name="connsiteY5" fmla="*/ 0 h 13716000"/>
              <a:gd name="connsiteX0" fmla="*/ 1350093 w 17495086"/>
              <a:gd name="connsiteY0" fmla="*/ 0 h 13716000"/>
              <a:gd name="connsiteX1" fmla="*/ 17495086 w 17495086"/>
              <a:gd name="connsiteY1" fmla="*/ 0 h 13716000"/>
              <a:gd name="connsiteX2" fmla="*/ 17495086 w 17495086"/>
              <a:gd name="connsiteY2" fmla="*/ 13716000 h 13716000"/>
              <a:gd name="connsiteX3" fmla="*/ 1434761 w 17495086"/>
              <a:gd name="connsiteY3" fmla="*/ 13716000 h 13716000"/>
              <a:gd name="connsiteX4" fmla="*/ 0 w 17495086"/>
              <a:gd name="connsiteY4" fmla="*/ 6316133 h 13716000"/>
              <a:gd name="connsiteX5" fmla="*/ 1350093 w 17495086"/>
              <a:gd name="connsiteY5" fmla="*/ 0 h 13716000"/>
              <a:gd name="connsiteX0" fmla="*/ 1350093 w 17495086"/>
              <a:gd name="connsiteY0" fmla="*/ 0 h 13716000"/>
              <a:gd name="connsiteX1" fmla="*/ 17495086 w 17495086"/>
              <a:gd name="connsiteY1" fmla="*/ 0 h 13716000"/>
              <a:gd name="connsiteX2" fmla="*/ 17495086 w 17495086"/>
              <a:gd name="connsiteY2" fmla="*/ 13716000 h 13716000"/>
              <a:gd name="connsiteX3" fmla="*/ 1637961 w 17495086"/>
              <a:gd name="connsiteY3" fmla="*/ 13716000 h 13716000"/>
              <a:gd name="connsiteX4" fmla="*/ 0 w 17495086"/>
              <a:gd name="connsiteY4" fmla="*/ 6316133 h 13716000"/>
              <a:gd name="connsiteX5" fmla="*/ 1350093 w 17495086"/>
              <a:gd name="connsiteY5" fmla="*/ 0 h 13716000"/>
              <a:gd name="connsiteX0" fmla="*/ 1350093 w 17495086"/>
              <a:gd name="connsiteY0" fmla="*/ 0 h 13716000"/>
              <a:gd name="connsiteX1" fmla="*/ 17495086 w 17495086"/>
              <a:gd name="connsiteY1" fmla="*/ 0 h 13716000"/>
              <a:gd name="connsiteX2" fmla="*/ 17495086 w 17495086"/>
              <a:gd name="connsiteY2" fmla="*/ 13716000 h 13716000"/>
              <a:gd name="connsiteX3" fmla="*/ 1637961 w 17495086"/>
              <a:gd name="connsiteY3" fmla="*/ 13716000 h 13716000"/>
              <a:gd name="connsiteX4" fmla="*/ 0 w 17495086"/>
              <a:gd name="connsiteY4" fmla="*/ 6316133 h 13716000"/>
              <a:gd name="connsiteX5" fmla="*/ 1350093 w 17495086"/>
              <a:gd name="connsiteY5" fmla="*/ 0 h 13716000"/>
              <a:gd name="connsiteX0" fmla="*/ 1350093 w 17495086"/>
              <a:gd name="connsiteY0" fmla="*/ 0 h 13716000"/>
              <a:gd name="connsiteX1" fmla="*/ 17495086 w 17495086"/>
              <a:gd name="connsiteY1" fmla="*/ 0 h 13716000"/>
              <a:gd name="connsiteX2" fmla="*/ 17495086 w 17495086"/>
              <a:gd name="connsiteY2" fmla="*/ 13716000 h 13716000"/>
              <a:gd name="connsiteX3" fmla="*/ 1420247 w 17495086"/>
              <a:gd name="connsiteY3" fmla="*/ 13716000 h 13716000"/>
              <a:gd name="connsiteX4" fmla="*/ 0 w 17495086"/>
              <a:gd name="connsiteY4" fmla="*/ 6316133 h 13716000"/>
              <a:gd name="connsiteX5" fmla="*/ 1350093 w 17495086"/>
              <a:gd name="connsiteY5" fmla="*/ 0 h 13716000"/>
              <a:gd name="connsiteX0" fmla="*/ 842093 w 16987086"/>
              <a:gd name="connsiteY0" fmla="*/ 0 h 13716000"/>
              <a:gd name="connsiteX1" fmla="*/ 16987086 w 16987086"/>
              <a:gd name="connsiteY1" fmla="*/ 0 h 13716000"/>
              <a:gd name="connsiteX2" fmla="*/ 16987086 w 16987086"/>
              <a:gd name="connsiteY2" fmla="*/ 13716000 h 13716000"/>
              <a:gd name="connsiteX3" fmla="*/ 912247 w 16987086"/>
              <a:gd name="connsiteY3" fmla="*/ 13716000 h 13716000"/>
              <a:gd name="connsiteX4" fmla="*/ 0 w 16987086"/>
              <a:gd name="connsiteY4" fmla="*/ 6483047 h 13716000"/>
              <a:gd name="connsiteX5" fmla="*/ 842093 w 16987086"/>
              <a:gd name="connsiteY5" fmla="*/ 0 h 13716000"/>
              <a:gd name="connsiteX0" fmla="*/ 1357350 w 17502343"/>
              <a:gd name="connsiteY0" fmla="*/ 0 h 13716000"/>
              <a:gd name="connsiteX1" fmla="*/ 17502343 w 17502343"/>
              <a:gd name="connsiteY1" fmla="*/ 0 h 13716000"/>
              <a:gd name="connsiteX2" fmla="*/ 17502343 w 17502343"/>
              <a:gd name="connsiteY2" fmla="*/ 13716000 h 13716000"/>
              <a:gd name="connsiteX3" fmla="*/ 1427504 w 17502343"/>
              <a:gd name="connsiteY3" fmla="*/ 13716000 h 13716000"/>
              <a:gd name="connsiteX4" fmla="*/ 0 w 17502343"/>
              <a:gd name="connsiteY4" fmla="*/ 6359676 h 13716000"/>
              <a:gd name="connsiteX5" fmla="*/ 1357350 w 17502343"/>
              <a:gd name="connsiteY5" fmla="*/ 0 h 13716000"/>
              <a:gd name="connsiteX0" fmla="*/ 1357350 w 17502343"/>
              <a:gd name="connsiteY0" fmla="*/ 0 h 13737772"/>
              <a:gd name="connsiteX1" fmla="*/ 17502343 w 17502343"/>
              <a:gd name="connsiteY1" fmla="*/ 0 h 13737772"/>
              <a:gd name="connsiteX2" fmla="*/ 16689544 w 17502343"/>
              <a:gd name="connsiteY2" fmla="*/ 13737772 h 13737772"/>
              <a:gd name="connsiteX3" fmla="*/ 1427504 w 17502343"/>
              <a:gd name="connsiteY3" fmla="*/ 13716000 h 13737772"/>
              <a:gd name="connsiteX4" fmla="*/ 0 w 17502343"/>
              <a:gd name="connsiteY4" fmla="*/ 6359676 h 13737772"/>
              <a:gd name="connsiteX5" fmla="*/ 1357350 w 17502343"/>
              <a:gd name="connsiteY5" fmla="*/ 0 h 13737772"/>
              <a:gd name="connsiteX0" fmla="*/ 1357350 w 16689544"/>
              <a:gd name="connsiteY0" fmla="*/ 14515 h 13752287"/>
              <a:gd name="connsiteX1" fmla="*/ 16675030 w 16689544"/>
              <a:gd name="connsiteY1" fmla="*/ 0 h 13752287"/>
              <a:gd name="connsiteX2" fmla="*/ 16689544 w 16689544"/>
              <a:gd name="connsiteY2" fmla="*/ 13752287 h 13752287"/>
              <a:gd name="connsiteX3" fmla="*/ 1427504 w 16689544"/>
              <a:gd name="connsiteY3" fmla="*/ 13730515 h 13752287"/>
              <a:gd name="connsiteX4" fmla="*/ 0 w 16689544"/>
              <a:gd name="connsiteY4" fmla="*/ 6374191 h 13752287"/>
              <a:gd name="connsiteX5" fmla="*/ 1357350 w 16689544"/>
              <a:gd name="connsiteY5" fmla="*/ 14515 h 13752287"/>
              <a:gd name="connsiteX0" fmla="*/ 2436354 w 16689544"/>
              <a:gd name="connsiteY0" fmla="*/ 14515 h 13752287"/>
              <a:gd name="connsiteX1" fmla="*/ 16675030 w 16689544"/>
              <a:gd name="connsiteY1" fmla="*/ 0 h 13752287"/>
              <a:gd name="connsiteX2" fmla="*/ 16689544 w 16689544"/>
              <a:gd name="connsiteY2" fmla="*/ 13752287 h 13752287"/>
              <a:gd name="connsiteX3" fmla="*/ 1427504 w 16689544"/>
              <a:gd name="connsiteY3" fmla="*/ 13730515 h 13752287"/>
              <a:gd name="connsiteX4" fmla="*/ 0 w 16689544"/>
              <a:gd name="connsiteY4" fmla="*/ 6374191 h 13752287"/>
              <a:gd name="connsiteX5" fmla="*/ 2436354 w 16689544"/>
              <a:gd name="connsiteY5" fmla="*/ 14515 h 13752287"/>
              <a:gd name="connsiteX0" fmla="*/ 2436354 w 16689544"/>
              <a:gd name="connsiteY0" fmla="*/ 14515 h 13849785"/>
              <a:gd name="connsiteX1" fmla="*/ 16675030 w 16689544"/>
              <a:gd name="connsiteY1" fmla="*/ 0 h 13849785"/>
              <a:gd name="connsiteX2" fmla="*/ 16689544 w 16689544"/>
              <a:gd name="connsiteY2" fmla="*/ 13752287 h 13849785"/>
              <a:gd name="connsiteX3" fmla="*/ 2576123 w 16689544"/>
              <a:gd name="connsiteY3" fmla="*/ 13849785 h 13849785"/>
              <a:gd name="connsiteX4" fmla="*/ 0 w 16689544"/>
              <a:gd name="connsiteY4" fmla="*/ 6374191 h 13849785"/>
              <a:gd name="connsiteX5" fmla="*/ 2436354 w 16689544"/>
              <a:gd name="connsiteY5" fmla="*/ 14515 h 13849785"/>
              <a:gd name="connsiteX0" fmla="*/ 2436354 w 16689544"/>
              <a:gd name="connsiteY0" fmla="*/ 14515 h 13752287"/>
              <a:gd name="connsiteX1" fmla="*/ 16675030 w 16689544"/>
              <a:gd name="connsiteY1" fmla="*/ 0 h 13752287"/>
              <a:gd name="connsiteX2" fmla="*/ 16689544 w 16689544"/>
              <a:gd name="connsiteY2" fmla="*/ 13752287 h 13752287"/>
              <a:gd name="connsiteX3" fmla="*/ 2506511 w 16689544"/>
              <a:gd name="connsiteY3" fmla="*/ 13690759 h 13752287"/>
              <a:gd name="connsiteX4" fmla="*/ 0 w 16689544"/>
              <a:gd name="connsiteY4" fmla="*/ 6374191 h 13752287"/>
              <a:gd name="connsiteX5" fmla="*/ 2436354 w 16689544"/>
              <a:gd name="connsiteY5" fmla="*/ 14515 h 13752287"/>
              <a:gd name="connsiteX0" fmla="*/ 2436354 w 16689544"/>
              <a:gd name="connsiteY0" fmla="*/ 14515 h 13752287"/>
              <a:gd name="connsiteX1" fmla="*/ 16675030 w 16689544"/>
              <a:gd name="connsiteY1" fmla="*/ 0 h 13752287"/>
              <a:gd name="connsiteX2" fmla="*/ 16689544 w 16689544"/>
              <a:gd name="connsiteY2" fmla="*/ 13752287 h 13752287"/>
              <a:gd name="connsiteX3" fmla="*/ 2541317 w 16689544"/>
              <a:gd name="connsiteY3" fmla="*/ 13690759 h 13752287"/>
              <a:gd name="connsiteX4" fmla="*/ 0 w 16689544"/>
              <a:gd name="connsiteY4" fmla="*/ 6374191 h 13752287"/>
              <a:gd name="connsiteX5" fmla="*/ 2436354 w 16689544"/>
              <a:gd name="connsiteY5" fmla="*/ 14515 h 13752287"/>
              <a:gd name="connsiteX0" fmla="*/ 2436354 w 16689544"/>
              <a:gd name="connsiteY0" fmla="*/ 14515 h 13752287"/>
              <a:gd name="connsiteX1" fmla="*/ 16675030 w 16689544"/>
              <a:gd name="connsiteY1" fmla="*/ 0 h 13752287"/>
              <a:gd name="connsiteX2" fmla="*/ 16689544 w 16689544"/>
              <a:gd name="connsiteY2" fmla="*/ 13752287 h 13752287"/>
              <a:gd name="connsiteX3" fmla="*/ 2576123 w 16689544"/>
              <a:gd name="connsiteY3" fmla="*/ 13750393 h 13752287"/>
              <a:gd name="connsiteX4" fmla="*/ 0 w 16689544"/>
              <a:gd name="connsiteY4" fmla="*/ 6374191 h 13752287"/>
              <a:gd name="connsiteX5" fmla="*/ 2436354 w 16689544"/>
              <a:gd name="connsiteY5" fmla="*/ 14515 h 13752287"/>
              <a:gd name="connsiteX0" fmla="*/ 2436354 w 16689544"/>
              <a:gd name="connsiteY0" fmla="*/ 14515 h 13752287"/>
              <a:gd name="connsiteX1" fmla="*/ 16675030 w 16689544"/>
              <a:gd name="connsiteY1" fmla="*/ 0 h 13752287"/>
              <a:gd name="connsiteX2" fmla="*/ 16689544 w 16689544"/>
              <a:gd name="connsiteY2" fmla="*/ 13752287 h 13752287"/>
              <a:gd name="connsiteX3" fmla="*/ 2576123 w 16689544"/>
              <a:gd name="connsiteY3" fmla="*/ 13750393 h 13752287"/>
              <a:gd name="connsiteX4" fmla="*/ 0 w 16689544"/>
              <a:gd name="connsiteY4" fmla="*/ 6374191 h 13752287"/>
              <a:gd name="connsiteX5" fmla="*/ 2436354 w 16689544"/>
              <a:gd name="connsiteY5" fmla="*/ 14515 h 13752287"/>
              <a:gd name="connsiteX0" fmla="*/ 2460251 w 16689544"/>
              <a:gd name="connsiteY0" fmla="*/ 0 h 13806011"/>
              <a:gd name="connsiteX1" fmla="*/ 16675030 w 16689544"/>
              <a:gd name="connsiteY1" fmla="*/ 53724 h 13806011"/>
              <a:gd name="connsiteX2" fmla="*/ 16689544 w 16689544"/>
              <a:gd name="connsiteY2" fmla="*/ 13806011 h 13806011"/>
              <a:gd name="connsiteX3" fmla="*/ 2576123 w 16689544"/>
              <a:gd name="connsiteY3" fmla="*/ 13804117 h 13806011"/>
              <a:gd name="connsiteX4" fmla="*/ 0 w 16689544"/>
              <a:gd name="connsiteY4" fmla="*/ 6427915 h 13806011"/>
              <a:gd name="connsiteX5" fmla="*/ 2460251 w 16689544"/>
              <a:gd name="connsiteY5" fmla="*/ 0 h 13806011"/>
              <a:gd name="connsiteX0" fmla="*/ 2460251 w 16689544"/>
              <a:gd name="connsiteY0" fmla="*/ 868 h 13752287"/>
              <a:gd name="connsiteX1" fmla="*/ 16675030 w 16689544"/>
              <a:gd name="connsiteY1" fmla="*/ 0 h 13752287"/>
              <a:gd name="connsiteX2" fmla="*/ 16689544 w 16689544"/>
              <a:gd name="connsiteY2" fmla="*/ 13752287 h 13752287"/>
              <a:gd name="connsiteX3" fmla="*/ 2576123 w 16689544"/>
              <a:gd name="connsiteY3" fmla="*/ 13750393 h 13752287"/>
              <a:gd name="connsiteX4" fmla="*/ 0 w 16689544"/>
              <a:gd name="connsiteY4" fmla="*/ 6374191 h 13752287"/>
              <a:gd name="connsiteX5" fmla="*/ 2460251 w 16689544"/>
              <a:gd name="connsiteY5" fmla="*/ 868 h 13752287"/>
              <a:gd name="connsiteX0" fmla="*/ 2460251 w 16689544"/>
              <a:gd name="connsiteY0" fmla="*/ 868 h 13752287"/>
              <a:gd name="connsiteX1" fmla="*/ 16675030 w 16689544"/>
              <a:gd name="connsiteY1" fmla="*/ 0 h 13752287"/>
              <a:gd name="connsiteX2" fmla="*/ 16689544 w 16689544"/>
              <a:gd name="connsiteY2" fmla="*/ 13752287 h 13752287"/>
              <a:gd name="connsiteX3" fmla="*/ 2576123 w 16689544"/>
              <a:gd name="connsiteY3" fmla="*/ 13750393 h 13752287"/>
              <a:gd name="connsiteX4" fmla="*/ 0 w 16689544"/>
              <a:gd name="connsiteY4" fmla="*/ 6374191 h 13752287"/>
              <a:gd name="connsiteX5" fmla="*/ 2460251 w 16689544"/>
              <a:gd name="connsiteY5" fmla="*/ 868 h 13752287"/>
              <a:gd name="connsiteX0" fmla="*/ 2531942 w 16689544"/>
              <a:gd name="connsiteY0" fmla="*/ 0 h 13765067"/>
              <a:gd name="connsiteX1" fmla="*/ 16675030 w 16689544"/>
              <a:gd name="connsiteY1" fmla="*/ 12780 h 13765067"/>
              <a:gd name="connsiteX2" fmla="*/ 16689544 w 16689544"/>
              <a:gd name="connsiteY2" fmla="*/ 13765067 h 13765067"/>
              <a:gd name="connsiteX3" fmla="*/ 2576123 w 16689544"/>
              <a:gd name="connsiteY3" fmla="*/ 13763173 h 13765067"/>
              <a:gd name="connsiteX4" fmla="*/ 0 w 16689544"/>
              <a:gd name="connsiteY4" fmla="*/ 6386971 h 13765067"/>
              <a:gd name="connsiteX5" fmla="*/ 2531942 w 16689544"/>
              <a:gd name="connsiteY5" fmla="*/ 0 h 13765067"/>
              <a:gd name="connsiteX0" fmla="*/ 2603633 w 16689544"/>
              <a:gd name="connsiteY0" fmla="*/ 0 h 13765067"/>
              <a:gd name="connsiteX1" fmla="*/ 16675030 w 16689544"/>
              <a:gd name="connsiteY1" fmla="*/ 12780 h 13765067"/>
              <a:gd name="connsiteX2" fmla="*/ 16689544 w 16689544"/>
              <a:gd name="connsiteY2" fmla="*/ 13765067 h 13765067"/>
              <a:gd name="connsiteX3" fmla="*/ 2576123 w 16689544"/>
              <a:gd name="connsiteY3" fmla="*/ 13763173 h 13765067"/>
              <a:gd name="connsiteX4" fmla="*/ 0 w 16689544"/>
              <a:gd name="connsiteY4" fmla="*/ 6386971 h 13765067"/>
              <a:gd name="connsiteX5" fmla="*/ 2603633 w 16689544"/>
              <a:gd name="connsiteY5" fmla="*/ 0 h 13765067"/>
              <a:gd name="connsiteX0" fmla="*/ 2603633 w 16689544"/>
              <a:gd name="connsiteY0" fmla="*/ 0 h 13765067"/>
              <a:gd name="connsiteX1" fmla="*/ 16675030 w 16689544"/>
              <a:gd name="connsiteY1" fmla="*/ 12780 h 13765067"/>
              <a:gd name="connsiteX2" fmla="*/ 16689544 w 16689544"/>
              <a:gd name="connsiteY2" fmla="*/ 13765067 h 13765067"/>
              <a:gd name="connsiteX3" fmla="*/ 2576123 w 16689544"/>
              <a:gd name="connsiteY3" fmla="*/ 13763173 h 13765067"/>
              <a:gd name="connsiteX4" fmla="*/ 0 w 16689544"/>
              <a:gd name="connsiteY4" fmla="*/ 6386971 h 13765067"/>
              <a:gd name="connsiteX5" fmla="*/ 2603633 w 16689544"/>
              <a:gd name="connsiteY5" fmla="*/ 0 h 13765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689544" h="13765067">
                <a:moveTo>
                  <a:pt x="2603633" y="0"/>
                </a:moveTo>
                <a:lnTo>
                  <a:pt x="16675030" y="12780"/>
                </a:lnTo>
                <a:lnTo>
                  <a:pt x="16689544" y="13765067"/>
                </a:lnTo>
                <a:lnTo>
                  <a:pt x="2576123" y="13763173"/>
                </a:lnTo>
                <a:cubicBezTo>
                  <a:pt x="2576840" y="13758335"/>
                  <a:pt x="13798" y="6389390"/>
                  <a:pt x="0" y="6386971"/>
                </a:cubicBezTo>
                <a:cubicBezTo>
                  <a:pt x="88" y="6393422"/>
                  <a:pt x="1771252" y="2132674"/>
                  <a:pt x="2603633" y="0"/>
                </a:cubicBezTo>
                <a:close/>
              </a:path>
            </a:pathLst>
          </a:cu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91439" tIns="45719" rIns="91439" bIns="45719">
            <a:noAutofit/>
          </a:bodyPr>
          <a:lstStyle>
            <a:lvl1pPr marL="0" indent="0" algn="ctr">
              <a:buNone/>
              <a:defRPr sz="2400"/>
            </a:lvl1pPr>
          </a:lstStyle>
          <a:p>
            <a:r>
              <a:rPr lang="et-EE"/>
              <a:t>Kliki </a:t>
            </a:r>
            <a:r>
              <a:rPr lang="et-EE" err="1"/>
              <a:t>ikoo</a:t>
            </a:r>
            <a:r>
              <a:rPr lang="en-US"/>
              <a:t>nil</a:t>
            </a:r>
            <a:endParaRPr/>
          </a:p>
        </p:txBody>
      </p:sp>
      <p:pic>
        <p:nvPicPr>
          <p:cNvPr id="4" name="Pilt 3">
            <a:extLst>
              <a:ext uri="{FF2B5EF4-FFF2-40B4-BE49-F238E27FC236}">
                <a16:creationId xmlns:a16="http://schemas.microsoft.com/office/drawing/2014/main" id="{BBB47A68-8187-FB86-C69A-DCF79DEB23D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22221" y="888286"/>
            <a:ext cx="12116423" cy="2698889"/>
          </a:xfrm>
          <a:prstGeom prst="rect">
            <a:avLst/>
          </a:prstGeom>
        </p:spPr>
      </p:pic>
    </p:spTree>
    <p:extLst>
      <p:ext uri="{BB962C8B-B14F-4D97-AF65-F5344CB8AC3E}">
        <p14:creationId xmlns:p14="http://schemas.microsoft.com/office/powerpoint/2010/main" val="1311079526"/>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
        <p:cNvGrpSpPr/>
        <p:nvPr/>
      </p:nvGrpSpPr>
      <p:grpSpPr>
        <a:xfrm>
          <a:off x="0" y="0"/>
          <a:ext cx="0" cy="0"/>
          <a:chOff x="0" y="0"/>
          <a:chExt cx="0" cy="0"/>
        </a:xfrm>
      </p:grpSpPr>
      <p:sp>
        <p:nvSpPr>
          <p:cNvPr id="4" name="Slide Title"/>
          <p:cNvSpPr txBox="1">
            <a:spLocks noGrp="1"/>
          </p:cNvSpPr>
          <p:nvPr>
            <p:ph type="title" hasCustomPrompt="1"/>
          </p:nvPr>
        </p:nvSpPr>
        <p:spPr>
          <a:xfrm>
            <a:off x="1206500" y="1079500"/>
            <a:ext cx="21971000" cy="1433163"/>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50800" tIns="50800" rIns="50800" bIns="50800">
            <a:normAutofit/>
          </a:bodyPr>
          <a:lstStyle/>
          <a:p>
            <a:r>
              <a:t>Slide Title</a:t>
            </a:r>
          </a:p>
        </p:txBody>
      </p:sp>
      <p:sp>
        <p:nvSpPr>
          <p:cNvPr id="5" name="Body Level One…"/>
          <p:cNvSpPr txBox="1">
            <a:spLocks noGrp="1"/>
          </p:cNvSpPr>
          <p:nvPr>
            <p:ph type="body" idx="1" hasCustomPrompt="1"/>
          </p:nvPr>
        </p:nvSpPr>
        <p:spPr>
          <a:xfrm>
            <a:off x="1206500" y="4248504"/>
            <a:ext cx="21971000" cy="825601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50800" tIns="50800" rIns="50800" bIns="50800">
            <a:normAutofit/>
          </a:bodyPr>
          <a:lstStyle/>
          <a:p>
            <a:r>
              <a:t>Slide bullet text</a:t>
            </a:r>
          </a:p>
          <a:p>
            <a:pPr lvl="1"/>
            <a:endParaRPr/>
          </a:p>
          <a:p>
            <a:pPr lvl="2"/>
            <a:endParaRPr/>
          </a:p>
          <a:p>
            <a:pPr lvl="3"/>
            <a:endParaRPr/>
          </a:p>
          <a:p>
            <a:pPr lvl="4"/>
            <a:endParaRPr/>
          </a:p>
        </p:txBody>
      </p:sp>
    </p:spTree>
    <p:extLst>
      <p:ext uri="{BB962C8B-B14F-4D97-AF65-F5344CB8AC3E}">
        <p14:creationId xmlns:p14="http://schemas.microsoft.com/office/powerpoint/2010/main" val="1755254896"/>
      </p:ext>
    </p:extLst>
  </p:cSld>
  <p:clrMap bg1="lt1" tx1="dk1" bg2="lt2" tx2="dk2" accent1="accent1" accent2="accent2" accent3="accent3" accent4="accent4" accent5="accent5" accent6="accent6" hlink="hlink" folHlink="folHlink"/>
  <p:sldLayoutIdLst>
    <p:sldLayoutId id="2147483699" r:id="rId1"/>
    <p:sldLayoutId id="2147483698" r:id="rId2"/>
    <p:sldLayoutId id="2147483697" r:id="rId3"/>
    <p:sldLayoutId id="2147483686" r:id="rId4"/>
    <p:sldLayoutId id="2147483690" r:id="rId5"/>
    <p:sldLayoutId id="2147483700" r:id="rId6"/>
    <p:sldLayoutId id="2147483696" r:id="rId7"/>
  </p:sldLayoutIdLst>
  <p:transition spd="med"/>
  <p:txStyles>
    <p:titleStyle>
      <a:lvl1pPr marL="0" marR="0" indent="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n-ea"/>
          <a:cs typeface="+mn-cs"/>
          <a:sym typeface="Helvetica Neue"/>
        </a:defRPr>
      </a:lvl1pPr>
      <a:lvl2pPr marL="0" marR="0" indent="4572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p:titleStyle>
    <p:bodyStyle>
      <a:lvl1pPr marL="6096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p:bodyStyle>
    <p:otherStyle>
      <a:lvl1pPr marL="0" marR="0" indent="0" algn="ctr" defTabSz="584200" rtl="0" eaLnBrk="1" latinLnBrk="0" hangingPunct="1">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1pPr>
      <a:lvl2pPr marL="0" marR="0" indent="457200" algn="ctr" defTabSz="584200" rtl="0" eaLnBrk="1" latinLnBrk="0" hangingPunct="1">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2pPr>
      <a:lvl3pPr marL="0" marR="0" indent="914400" algn="ctr" defTabSz="584200" rtl="0" eaLnBrk="1" latinLnBrk="0" hangingPunct="1">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3pPr>
      <a:lvl4pPr marL="0" marR="0" indent="1371600" algn="ctr" defTabSz="584200" rtl="0" eaLnBrk="1" latinLnBrk="0" hangingPunct="1">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4pPr>
      <a:lvl5pPr marL="0" marR="0" indent="1828800" algn="ctr" defTabSz="584200" rtl="0" eaLnBrk="1" latinLnBrk="0" hangingPunct="1">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5pPr>
      <a:lvl6pPr marL="0" marR="0" indent="2286000" algn="ctr" defTabSz="584200" rtl="0" eaLnBrk="1" latinLnBrk="0" hangingPunct="1">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6pPr>
      <a:lvl7pPr marL="0" marR="0" indent="2743200" algn="ctr" defTabSz="584200" rtl="0" eaLnBrk="1" latinLnBrk="0" hangingPunct="1">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7pPr>
      <a:lvl8pPr marL="0" marR="0" indent="3200400" algn="ctr" defTabSz="584200" rtl="0" eaLnBrk="1" latinLnBrk="0" hangingPunct="1">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8pPr>
      <a:lvl9pPr marL="0" marR="0" indent="3657600" algn="ctr" defTabSz="584200" rtl="0" eaLnBrk="1" latinLnBrk="0" hangingPunct="1">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kik.ee/et/toetatavad-tegevused/kaugkutte-katlamajade-uuendamine" TargetMode="External"/><Relationship Id="rId2" Type="http://schemas.openxmlformats.org/officeDocument/2006/relationships/hyperlink" Target="https://www.riigiteataja.ee/et/akt/111062025008?leiaKehtiv" TargetMode="External"/><Relationship Id="rId1" Type="http://schemas.openxmlformats.org/officeDocument/2006/relationships/slideLayout" Target="../slideLayouts/slideLayout2.xml"/><Relationship Id="rId6" Type="http://schemas.openxmlformats.org/officeDocument/2006/relationships/hyperlink" Target="https://www.riigiteataja.ee/et/akt/111032022001?leiaKehtiv" TargetMode="External"/><Relationship Id="rId5" Type="http://schemas.openxmlformats.org/officeDocument/2006/relationships/hyperlink" Target="https://www.riigiteataja.ee/et/akt/117052022012" TargetMode="External"/><Relationship Id="rId4" Type="http://schemas.openxmlformats.org/officeDocument/2006/relationships/hyperlink" Target="https://www.riigiteataja.ee/et/akt/105072023254?leiaKehtiv"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auth.rtk.ee/realms/sfos/protocol/openid-connect/auth?client_id=esfosClient&amp;response_type=code&amp;redirect_uri=https://etoetus.rtk.ee/esfos/keycloak/esf/sso/c" TargetMode="External"/><Relationship Id="rId7" Type="http://schemas.openxmlformats.org/officeDocument/2006/relationships/hyperlink" Target="https://www.rtk.ee/toetused-taotlemine/taotlejale-ja-toetuse-saajale/keskkonnanouded" TargetMode="External"/><Relationship Id="rId2" Type="http://schemas.openxmlformats.org/officeDocument/2006/relationships/hyperlink" Target="https://www.kik.ee/et/toetatavad-tegevused/kaugkutte-katlamajade-uuendamine" TargetMode="External"/><Relationship Id="rId1" Type="http://schemas.openxmlformats.org/officeDocument/2006/relationships/slideLayout" Target="../slideLayouts/slideLayout2.xml"/><Relationship Id="rId6" Type="http://schemas.openxmlformats.org/officeDocument/2006/relationships/hyperlink" Target="https://www.rtk.ee/toetuste-ulevaated-ja-oigusaktid/kiirelt-katte/logod-ja-sumboolika" TargetMode="External"/><Relationship Id="rId5" Type="http://schemas.openxmlformats.org/officeDocument/2006/relationships/hyperlink" Target="https://www.fin.ee/riigihanked-riigiabi-osalused-kinnisvara/riigiabi/grupierandiga-holmatud-riigiabi" TargetMode="External"/><Relationship Id="rId4" Type="http://schemas.openxmlformats.org/officeDocument/2006/relationships/hyperlink" Target="https://www.rtk.ee/toetused-taotlemine/taotlejale-ja-toetuse-saajale/abimaterjalid-ja-juhendid#e-toetuse-keskkonna-"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eur-lex.europa.eu/eli/reg/2023/1315/oj/est"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www.rtk.ee/toetused-taotlemine/taotlejale-ja-toetuse-saajale/keskkonnanouded"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ldi kohatäide 1">
            <a:extLst>
              <a:ext uri="{FF2B5EF4-FFF2-40B4-BE49-F238E27FC236}">
                <a16:creationId xmlns:a16="http://schemas.microsoft.com/office/drawing/2014/main" id="{EFB361F2-7E79-3166-08A4-B8BC7F8AF355}"/>
              </a:ext>
            </a:extLst>
          </p:cNvPr>
          <p:cNvSpPr>
            <a:spLocks noGrp="1"/>
          </p:cNvSpPr>
          <p:nvPr>
            <p:ph type="pic" idx="21"/>
          </p:nvPr>
        </p:nvSpPr>
        <p:spPr/>
        <p:txBody>
          <a:bodyPr/>
          <a:lstStyle/>
          <a:p>
            <a:endParaRPr lang="et-EE"/>
          </a:p>
        </p:txBody>
      </p:sp>
      <p:sp>
        <p:nvSpPr>
          <p:cNvPr id="3" name="Pealkiri 2">
            <a:extLst>
              <a:ext uri="{FF2B5EF4-FFF2-40B4-BE49-F238E27FC236}">
                <a16:creationId xmlns:a16="http://schemas.microsoft.com/office/drawing/2014/main" id="{8D5D9D8F-9BD4-E266-5B26-E1142391B43E}"/>
              </a:ext>
            </a:extLst>
          </p:cNvPr>
          <p:cNvSpPr>
            <a:spLocks noGrp="1"/>
          </p:cNvSpPr>
          <p:nvPr>
            <p:ph type="ctrTitle"/>
          </p:nvPr>
        </p:nvSpPr>
        <p:spPr/>
        <p:txBody>
          <a:bodyPr>
            <a:normAutofit fontScale="90000"/>
          </a:bodyPr>
          <a:lstStyle/>
          <a:p>
            <a:r>
              <a:rPr lang="et-EE"/>
              <a:t>Kaugkütte investeeringute toetused</a:t>
            </a:r>
            <a:br>
              <a:rPr lang="en-US"/>
            </a:br>
            <a:r>
              <a:rPr lang="en-US"/>
              <a:t>III </a:t>
            </a:r>
            <a:r>
              <a:rPr lang="en-US" err="1"/>
              <a:t>taotlusvoor</a:t>
            </a:r>
            <a:endParaRPr lang="et-EE"/>
          </a:p>
        </p:txBody>
      </p:sp>
      <p:sp>
        <p:nvSpPr>
          <p:cNvPr id="4" name="Alapealkiri 3">
            <a:extLst>
              <a:ext uri="{FF2B5EF4-FFF2-40B4-BE49-F238E27FC236}">
                <a16:creationId xmlns:a16="http://schemas.microsoft.com/office/drawing/2014/main" id="{3694B444-504B-03A6-5997-BB31AA3ABC1C}"/>
              </a:ext>
            </a:extLst>
          </p:cNvPr>
          <p:cNvSpPr>
            <a:spLocks noGrp="1"/>
          </p:cNvSpPr>
          <p:nvPr>
            <p:ph type="subTitle" idx="1"/>
          </p:nvPr>
        </p:nvSpPr>
        <p:spPr/>
        <p:txBody>
          <a:bodyPr>
            <a:normAutofit fontScale="92500" lnSpcReduction="20000"/>
          </a:bodyPr>
          <a:lstStyle/>
          <a:p>
            <a:r>
              <a:rPr lang="en-US"/>
              <a:t>Kätlyn Kangur</a:t>
            </a:r>
            <a:endParaRPr lang="et-EE"/>
          </a:p>
        </p:txBody>
      </p:sp>
      <p:sp>
        <p:nvSpPr>
          <p:cNvPr id="5" name="Teksti kohatäide 4">
            <a:extLst>
              <a:ext uri="{FF2B5EF4-FFF2-40B4-BE49-F238E27FC236}">
                <a16:creationId xmlns:a16="http://schemas.microsoft.com/office/drawing/2014/main" id="{0ADFD4EF-7A5A-1C48-CDEB-B4738E74FFBF}"/>
              </a:ext>
            </a:extLst>
          </p:cNvPr>
          <p:cNvSpPr>
            <a:spLocks noGrp="1"/>
          </p:cNvSpPr>
          <p:nvPr>
            <p:ph type="body" sz="quarter" idx="24"/>
          </p:nvPr>
        </p:nvSpPr>
        <p:spPr>
          <a:xfrm>
            <a:off x="4242778" y="9346070"/>
            <a:ext cx="8512732" cy="530234"/>
          </a:xfrm>
        </p:spPr>
        <p:txBody>
          <a:bodyPr/>
          <a:lstStyle/>
          <a:p>
            <a:r>
              <a:rPr lang="en-US" err="1"/>
              <a:t>Meetme</a:t>
            </a:r>
            <a:r>
              <a:rPr lang="en-US"/>
              <a:t> </a:t>
            </a:r>
            <a:r>
              <a:rPr lang="en-US" err="1"/>
              <a:t>koordinaator</a:t>
            </a:r>
            <a:endParaRPr lang="et-EE"/>
          </a:p>
        </p:txBody>
      </p:sp>
      <p:sp>
        <p:nvSpPr>
          <p:cNvPr id="6" name="Teksti kohatäide 5">
            <a:extLst>
              <a:ext uri="{FF2B5EF4-FFF2-40B4-BE49-F238E27FC236}">
                <a16:creationId xmlns:a16="http://schemas.microsoft.com/office/drawing/2014/main" id="{E8114AED-7F98-90EF-3D9C-DAFA9267E758}"/>
              </a:ext>
            </a:extLst>
          </p:cNvPr>
          <p:cNvSpPr>
            <a:spLocks noGrp="1"/>
          </p:cNvSpPr>
          <p:nvPr>
            <p:ph type="body" sz="quarter" idx="23"/>
          </p:nvPr>
        </p:nvSpPr>
        <p:spPr/>
        <p:txBody>
          <a:bodyPr/>
          <a:lstStyle/>
          <a:p>
            <a:endParaRPr lang="et-EE"/>
          </a:p>
        </p:txBody>
      </p:sp>
      <p:pic>
        <p:nvPicPr>
          <p:cNvPr id="8" name="Pilt 7">
            <a:extLst>
              <a:ext uri="{FF2B5EF4-FFF2-40B4-BE49-F238E27FC236}">
                <a16:creationId xmlns:a16="http://schemas.microsoft.com/office/drawing/2014/main" id="{75B45D44-9AD1-E59B-48F2-552C0C5A00A2}"/>
              </a:ext>
            </a:extLst>
          </p:cNvPr>
          <p:cNvPicPr>
            <a:picLocks noChangeAspect="1"/>
          </p:cNvPicPr>
          <p:nvPr/>
        </p:nvPicPr>
        <p:blipFill>
          <a:blip r:embed="rId2"/>
          <a:stretch>
            <a:fillRect/>
          </a:stretch>
        </p:blipFill>
        <p:spPr>
          <a:xfrm>
            <a:off x="14852496" y="0"/>
            <a:ext cx="9500365" cy="13716000"/>
          </a:xfrm>
          <a:prstGeom prst="rect">
            <a:avLst/>
          </a:prstGeom>
        </p:spPr>
      </p:pic>
    </p:spTree>
    <p:extLst>
      <p:ext uri="{BB962C8B-B14F-4D97-AF65-F5344CB8AC3E}">
        <p14:creationId xmlns:p14="http://schemas.microsoft.com/office/powerpoint/2010/main" val="1740895014"/>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ksti kohatäide 7">
            <a:extLst>
              <a:ext uri="{FF2B5EF4-FFF2-40B4-BE49-F238E27FC236}">
                <a16:creationId xmlns:a16="http://schemas.microsoft.com/office/drawing/2014/main" id="{77FC531C-ECCF-F83D-6065-43AB59A227EC}"/>
              </a:ext>
            </a:extLst>
          </p:cNvPr>
          <p:cNvSpPr>
            <a:spLocks noGrp="1"/>
          </p:cNvSpPr>
          <p:nvPr>
            <p:ph type="body" idx="1"/>
          </p:nvPr>
        </p:nvSpPr>
        <p:spPr>
          <a:xfrm>
            <a:off x="1511300" y="2882900"/>
            <a:ext cx="14122400" cy="8943032"/>
          </a:xfrm>
        </p:spPr>
        <p:txBody>
          <a:bodyPr>
            <a:normAutofit/>
          </a:bodyPr>
          <a:lstStyle/>
          <a:p>
            <a:r>
              <a:rPr lang="en-US" sz="4000">
                <a:solidFill>
                  <a:srgbClr val="060F18"/>
                </a:solidFill>
                <a:latin typeface="Times New Roman" panose="02020603050405020304" pitchFamily="18" charset="0"/>
                <a:cs typeface="Times New Roman" panose="02020603050405020304" pitchFamily="18" charset="0"/>
              </a:rPr>
              <a:t>Voor </a:t>
            </a:r>
            <a:r>
              <a:rPr lang="en-US" sz="4000" err="1">
                <a:solidFill>
                  <a:srgbClr val="060F18"/>
                </a:solidFill>
                <a:latin typeface="Times New Roman" panose="02020603050405020304" pitchFamily="18" charset="0"/>
                <a:cs typeface="Times New Roman" panose="02020603050405020304" pitchFamily="18" charset="0"/>
              </a:rPr>
              <a:t>avatud</a:t>
            </a:r>
            <a:r>
              <a:rPr lang="en-US" sz="4000">
                <a:solidFill>
                  <a:srgbClr val="060F18"/>
                </a:solidFill>
                <a:latin typeface="Times New Roman" panose="02020603050405020304" pitchFamily="18" charset="0"/>
                <a:cs typeface="Times New Roman" panose="02020603050405020304" pitchFamily="18" charset="0"/>
              </a:rPr>
              <a:t> </a:t>
            </a:r>
            <a:r>
              <a:rPr lang="en-US" sz="4000" err="1">
                <a:solidFill>
                  <a:srgbClr val="060F18"/>
                </a:solidFill>
                <a:latin typeface="Times New Roman" panose="02020603050405020304" pitchFamily="18" charset="0"/>
                <a:cs typeface="Times New Roman" panose="02020603050405020304" pitchFamily="18" charset="0"/>
              </a:rPr>
              <a:t>kuni</a:t>
            </a:r>
            <a:r>
              <a:rPr lang="en-US" sz="4000">
                <a:solidFill>
                  <a:srgbClr val="060F18"/>
                </a:solidFill>
                <a:latin typeface="Times New Roman" panose="02020603050405020304" pitchFamily="18" charset="0"/>
                <a:cs typeface="Times New Roman" panose="02020603050405020304" pitchFamily="18" charset="0"/>
              </a:rPr>
              <a:t> </a:t>
            </a:r>
            <a:r>
              <a:rPr lang="en-US" sz="4000" b="1">
                <a:solidFill>
                  <a:srgbClr val="060F18"/>
                </a:solidFill>
                <a:latin typeface="Times New Roman" panose="02020603050405020304" pitchFamily="18" charset="0"/>
                <a:cs typeface="Times New Roman" panose="02020603050405020304" pitchFamily="18" charset="0"/>
              </a:rPr>
              <a:t>07.10 </a:t>
            </a:r>
            <a:r>
              <a:rPr lang="en-US" sz="4000" b="1" err="1">
                <a:solidFill>
                  <a:srgbClr val="060F18"/>
                </a:solidFill>
                <a:latin typeface="Times New Roman" panose="02020603050405020304" pitchFamily="18" charset="0"/>
                <a:cs typeface="Times New Roman" panose="02020603050405020304" pitchFamily="18" charset="0"/>
              </a:rPr>
              <a:t>kell</a:t>
            </a:r>
            <a:r>
              <a:rPr lang="en-US" sz="4000" b="1">
                <a:solidFill>
                  <a:srgbClr val="060F18"/>
                </a:solidFill>
                <a:latin typeface="Times New Roman" panose="02020603050405020304" pitchFamily="18" charset="0"/>
                <a:cs typeface="Times New Roman" panose="02020603050405020304" pitchFamily="18" charset="0"/>
              </a:rPr>
              <a:t> 17.00</a:t>
            </a:r>
            <a:r>
              <a:rPr lang="en-US" sz="4000">
                <a:solidFill>
                  <a:srgbClr val="060F18"/>
                </a:solidFill>
                <a:latin typeface="Times New Roman" panose="02020603050405020304" pitchFamily="18" charset="0"/>
                <a:cs typeface="Times New Roman" panose="02020603050405020304" pitchFamily="18" charset="0"/>
              </a:rPr>
              <a:t>.</a:t>
            </a:r>
          </a:p>
          <a:p>
            <a:r>
              <a:rPr lang="en-US" sz="4000" err="1">
                <a:solidFill>
                  <a:srgbClr val="060F18"/>
                </a:solidFill>
                <a:latin typeface="Times New Roman" panose="02020603050405020304" pitchFamily="18" charset="0"/>
                <a:cs typeface="Times New Roman" panose="02020603050405020304" pitchFamily="18" charset="0"/>
              </a:rPr>
              <a:t>Toetame</a:t>
            </a:r>
            <a:r>
              <a:rPr lang="en-US" sz="4000">
                <a:solidFill>
                  <a:srgbClr val="060F18"/>
                </a:solidFill>
                <a:latin typeface="Times New Roman" panose="02020603050405020304" pitchFamily="18" charset="0"/>
                <a:cs typeface="Times New Roman" panose="02020603050405020304" pitchFamily="18" charset="0"/>
              </a:rPr>
              <a:t>:</a:t>
            </a:r>
          </a:p>
          <a:p>
            <a:pPr marL="0" indent="0">
              <a:buNone/>
            </a:pPr>
            <a:r>
              <a:rPr lang="en-US" sz="4000">
                <a:solidFill>
                  <a:srgbClr val="060F18"/>
                </a:solidFill>
                <a:latin typeface="Times New Roman"/>
                <a:ea typeface="Open Sans regular"/>
                <a:cs typeface="Times New Roman"/>
              </a:rPr>
              <a:t>1) </a:t>
            </a:r>
            <a:r>
              <a:rPr lang="en-US" sz="4000" err="1">
                <a:solidFill>
                  <a:srgbClr val="060F18"/>
                </a:solidFill>
                <a:latin typeface="Times New Roman"/>
                <a:ea typeface="Open Sans regular"/>
                <a:cs typeface="Times New Roman"/>
              </a:rPr>
              <a:t>soojustorustiku</a:t>
            </a:r>
            <a:r>
              <a:rPr lang="en-US" sz="4000">
                <a:solidFill>
                  <a:srgbClr val="060F18"/>
                </a:solidFill>
                <a:latin typeface="Times New Roman"/>
                <a:ea typeface="Open Sans regular"/>
                <a:cs typeface="Times New Roman"/>
              </a:rPr>
              <a:t>  </a:t>
            </a:r>
            <a:r>
              <a:rPr lang="en-US" sz="4000" err="1">
                <a:solidFill>
                  <a:srgbClr val="060F18"/>
                </a:solidFill>
                <a:latin typeface="Times New Roman"/>
                <a:ea typeface="Open Sans regular"/>
                <a:cs typeface="Times New Roman"/>
              </a:rPr>
              <a:t>renoveerimist</a:t>
            </a:r>
            <a:r>
              <a:rPr lang="en-US" sz="4000">
                <a:solidFill>
                  <a:srgbClr val="060F18"/>
                </a:solidFill>
                <a:latin typeface="Times New Roman"/>
                <a:ea typeface="Open Sans regular"/>
                <a:cs typeface="Times New Roman"/>
              </a:rPr>
              <a:t> (§ 6 lg 1 p 1);</a:t>
            </a:r>
          </a:p>
          <a:p>
            <a:pPr marL="0" indent="0">
              <a:buNone/>
            </a:pPr>
            <a:r>
              <a:rPr lang="en-US" sz="4000">
                <a:solidFill>
                  <a:srgbClr val="060F18"/>
                </a:solidFill>
                <a:latin typeface="Times New Roman" panose="02020603050405020304" pitchFamily="18" charset="0"/>
                <a:cs typeface="Times New Roman" panose="02020603050405020304" pitchFamily="18" charset="0"/>
              </a:rPr>
              <a:t>2) </a:t>
            </a:r>
            <a:r>
              <a:rPr lang="en-US" sz="4000" err="1">
                <a:solidFill>
                  <a:srgbClr val="060F18"/>
                </a:solidFill>
                <a:latin typeface="Times New Roman" panose="02020603050405020304" pitchFamily="18" charset="0"/>
                <a:cs typeface="Times New Roman" panose="02020603050405020304" pitchFamily="18" charset="0"/>
              </a:rPr>
              <a:t>lokaalkütet</a:t>
            </a:r>
            <a:r>
              <a:rPr lang="en-US" sz="4000">
                <a:solidFill>
                  <a:srgbClr val="060F18"/>
                </a:solidFill>
                <a:latin typeface="Times New Roman" panose="02020603050405020304" pitchFamily="18" charset="0"/>
                <a:cs typeface="Times New Roman" panose="02020603050405020304" pitchFamily="18" charset="0"/>
              </a:rPr>
              <a:t> </a:t>
            </a:r>
            <a:r>
              <a:rPr lang="en-US" sz="4000" err="1">
                <a:solidFill>
                  <a:srgbClr val="060F18"/>
                </a:solidFill>
                <a:latin typeface="Times New Roman" panose="02020603050405020304" pitchFamily="18" charset="0"/>
                <a:cs typeface="Times New Roman" panose="02020603050405020304" pitchFamily="18" charset="0"/>
              </a:rPr>
              <a:t>kasutava</a:t>
            </a:r>
            <a:r>
              <a:rPr lang="en-US" sz="4000">
                <a:solidFill>
                  <a:srgbClr val="060F18"/>
                </a:solidFill>
                <a:latin typeface="Times New Roman" panose="02020603050405020304" pitchFamily="18" charset="0"/>
                <a:cs typeface="Times New Roman" panose="02020603050405020304" pitchFamily="18" charset="0"/>
              </a:rPr>
              <a:t> </a:t>
            </a:r>
            <a:r>
              <a:rPr lang="en-US" sz="4000" err="1">
                <a:solidFill>
                  <a:srgbClr val="060F18"/>
                </a:solidFill>
                <a:latin typeface="Times New Roman" panose="02020603050405020304" pitchFamily="18" charset="0"/>
                <a:cs typeface="Times New Roman" panose="02020603050405020304" pitchFamily="18" charset="0"/>
              </a:rPr>
              <a:t>hoone</a:t>
            </a:r>
            <a:r>
              <a:rPr lang="en-US" sz="4000">
                <a:solidFill>
                  <a:srgbClr val="060F18"/>
                </a:solidFill>
                <a:latin typeface="Times New Roman" panose="02020603050405020304" pitchFamily="18" charset="0"/>
                <a:cs typeface="Times New Roman" panose="02020603050405020304" pitchFamily="18" charset="0"/>
              </a:rPr>
              <a:t> </a:t>
            </a:r>
            <a:r>
              <a:rPr lang="en-US" sz="4000" err="1">
                <a:solidFill>
                  <a:srgbClr val="060F18"/>
                </a:solidFill>
                <a:latin typeface="Times New Roman" panose="02020603050405020304" pitchFamily="18" charset="0"/>
                <a:cs typeface="Times New Roman" panose="02020603050405020304" pitchFamily="18" charset="0"/>
              </a:rPr>
              <a:t>tarbijapaigaldamise</a:t>
            </a:r>
            <a:r>
              <a:rPr lang="en-US" sz="4000">
                <a:solidFill>
                  <a:srgbClr val="060F18"/>
                </a:solidFill>
                <a:latin typeface="Times New Roman" panose="02020603050405020304" pitchFamily="18" charset="0"/>
                <a:cs typeface="Times New Roman" panose="02020603050405020304" pitchFamily="18" charset="0"/>
              </a:rPr>
              <a:t> </a:t>
            </a:r>
            <a:r>
              <a:rPr lang="en-US" sz="4000" err="1">
                <a:solidFill>
                  <a:srgbClr val="060F18"/>
                </a:solidFill>
                <a:latin typeface="Times New Roman" panose="02020603050405020304" pitchFamily="18" charset="0"/>
                <a:cs typeface="Times New Roman" panose="02020603050405020304" pitchFamily="18" charset="0"/>
              </a:rPr>
              <a:t>ühendamine</a:t>
            </a:r>
            <a:r>
              <a:rPr lang="en-US" sz="4000">
                <a:solidFill>
                  <a:srgbClr val="060F18"/>
                </a:solidFill>
                <a:latin typeface="Times New Roman" panose="02020603050405020304" pitchFamily="18" charset="0"/>
                <a:cs typeface="Times New Roman" panose="02020603050405020304" pitchFamily="18" charset="0"/>
              </a:rPr>
              <a:t> </a:t>
            </a:r>
            <a:r>
              <a:rPr lang="en-US" sz="4000" err="1">
                <a:solidFill>
                  <a:srgbClr val="060F18"/>
                </a:solidFill>
                <a:latin typeface="Times New Roman" panose="02020603050405020304" pitchFamily="18" charset="0"/>
                <a:cs typeface="Times New Roman" panose="02020603050405020304" pitchFamily="18" charset="0"/>
              </a:rPr>
              <a:t>olemasoleva</a:t>
            </a:r>
            <a:r>
              <a:rPr lang="en-US" sz="4000">
                <a:solidFill>
                  <a:srgbClr val="060F18"/>
                </a:solidFill>
                <a:latin typeface="Times New Roman" panose="02020603050405020304" pitchFamily="18" charset="0"/>
                <a:cs typeface="Times New Roman" panose="02020603050405020304" pitchFamily="18" charset="0"/>
              </a:rPr>
              <a:t> </a:t>
            </a:r>
            <a:r>
              <a:rPr lang="en-US" sz="4000" err="1">
                <a:solidFill>
                  <a:srgbClr val="060F18"/>
                </a:solidFill>
                <a:latin typeface="Times New Roman" panose="02020603050405020304" pitchFamily="18" charset="0"/>
                <a:cs typeface="Times New Roman" panose="02020603050405020304" pitchFamily="18" charset="0"/>
              </a:rPr>
              <a:t>kaugkütte</a:t>
            </a:r>
            <a:r>
              <a:rPr lang="en-US" sz="4000">
                <a:solidFill>
                  <a:srgbClr val="060F18"/>
                </a:solidFill>
                <a:latin typeface="Times New Roman" panose="02020603050405020304" pitchFamily="18" charset="0"/>
                <a:cs typeface="Times New Roman" panose="02020603050405020304" pitchFamily="18" charset="0"/>
              </a:rPr>
              <a:t> </a:t>
            </a:r>
            <a:r>
              <a:rPr lang="en-US" sz="4000" err="1">
                <a:solidFill>
                  <a:srgbClr val="060F18"/>
                </a:solidFill>
                <a:latin typeface="Times New Roman" panose="02020603050405020304" pitchFamily="18" charset="0"/>
                <a:cs typeface="Times New Roman" panose="02020603050405020304" pitchFamily="18" charset="0"/>
              </a:rPr>
              <a:t>võrguga</a:t>
            </a:r>
            <a:r>
              <a:rPr lang="en-US" sz="4000">
                <a:solidFill>
                  <a:srgbClr val="060F18"/>
                </a:solidFill>
                <a:latin typeface="Times New Roman" panose="02020603050405020304" pitchFamily="18" charset="0"/>
                <a:cs typeface="Times New Roman" panose="02020603050405020304" pitchFamily="18" charset="0"/>
              </a:rPr>
              <a:t> (§ 6 lg 1 p 3);</a:t>
            </a:r>
          </a:p>
          <a:p>
            <a:r>
              <a:rPr lang="en-US" sz="4000" err="1">
                <a:solidFill>
                  <a:srgbClr val="060F18"/>
                </a:solidFill>
                <a:latin typeface="Times New Roman" panose="02020603050405020304" pitchFamily="18" charset="0"/>
                <a:cs typeface="Times New Roman" panose="02020603050405020304" pitchFamily="18" charset="0"/>
              </a:rPr>
              <a:t>Eelarve</a:t>
            </a:r>
            <a:r>
              <a:rPr lang="en-US" sz="4000">
                <a:solidFill>
                  <a:srgbClr val="060F18"/>
                </a:solidFill>
                <a:latin typeface="Times New Roman" panose="02020603050405020304" pitchFamily="18" charset="0"/>
                <a:cs typeface="Times New Roman" panose="02020603050405020304" pitchFamily="18" charset="0"/>
              </a:rPr>
              <a:t> </a:t>
            </a:r>
            <a:r>
              <a:rPr lang="en-US" sz="4000" err="1">
                <a:solidFill>
                  <a:srgbClr val="060F18"/>
                </a:solidFill>
                <a:latin typeface="Times New Roman" panose="02020603050405020304" pitchFamily="18" charset="0"/>
                <a:cs typeface="Times New Roman" panose="02020603050405020304" pitchFamily="18" charset="0"/>
              </a:rPr>
              <a:t>vähemalt</a:t>
            </a:r>
            <a:r>
              <a:rPr lang="en-US" sz="4000">
                <a:solidFill>
                  <a:srgbClr val="060F18"/>
                </a:solidFill>
                <a:latin typeface="Times New Roman" panose="02020603050405020304" pitchFamily="18" charset="0"/>
                <a:cs typeface="Times New Roman" panose="02020603050405020304" pitchFamily="18" charset="0"/>
              </a:rPr>
              <a:t> </a:t>
            </a:r>
            <a:r>
              <a:rPr lang="en-US" sz="4000" b="1">
                <a:solidFill>
                  <a:srgbClr val="060F18"/>
                </a:solidFill>
                <a:latin typeface="Times New Roman" panose="02020603050405020304" pitchFamily="18" charset="0"/>
                <a:cs typeface="Times New Roman" panose="02020603050405020304" pitchFamily="18" charset="0"/>
              </a:rPr>
              <a:t>979 000 </a:t>
            </a:r>
            <a:r>
              <a:rPr lang="en-US" sz="4000" err="1">
                <a:solidFill>
                  <a:srgbClr val="060F18"/>
                </a:solidFill>
                <a:latin typeface="Times New Roman" panose="02020603050405020304" pitchFamily="18" charset="0"/>
                <a:cs typeface="Times New Roman" panose="02020603050405020304" pitchFamily="18" charset="0"/>
              </a:rPr>
              <a:t>eurot</a:t>
            </a:r>
            <a:r>
              <a:rPr lang="en-US" sz="4000">
                <a:solidFill>
                  <a:srgbClr val="060F18"/>
                </a:solidFill>
                <a:latin typeface="Times New Roman" panose="02020603050405020304" pitchFamily="18" charset="0"/>
                <a:cs typeface="Times New Roman" panose="02020603050405020304" pitchFamily="18" charset="0"/>
              </a:rPr>
              <a:t>.</a:t>
            </a:r>
          </a:p>
          <a:p>
            <a:pPr marL="0" indent="0">
              <a:buNone/>
            </a:pPr>
            <a:r>
              <a:rPr lang="en-US">
                <a:solidFill>
                  <a:srgbClr val="060F18"/>
                </a:solidFill>
                <a:latin typeface="Times New Roman"/>
                <a:ea typeface="Open Sans regular"/>
                <a:cs typeface="Times New Roman"/>
              </a:rPr>
              <a:t>NB! </a:t>
            </a:r>
            <a:r>
              <a:rPr lang="en-US" err="1">
                <a:solidFill>
                  <a:srgbClr val="060F18"/>
                </a:solidFill>
                <a:latin typeface="Times New Roman"/>
                <a:ea typeface="Open Sans regular"/>
                <a:cs typeface="Times New Roman"/>
              </a:rPr>
              <a:t>Katlamajade</a:t>
            </a:r>
            <a:r>
              <a:rPr lang="en-US">
                <a:solidFill>
                  <a:srgbClr val="060F18"/>
                </a:solidFill>
                <a:latin typeface="Times New Roman"/>
                <a:ea typeface="Open Sans regular"/>
                <a:cs typeface="Times New Roman"/>
              </a:rPr>
              <a:t> </a:t>
            </a:r>
            <a:r>
              <a:rPr lang="en-US" err="1">
                <a:solidFill>
                  <a:srgbClr val="060F18"/>
                </a:solidFill>
                <a:latin typeface="Times New Roman"/>
                <a:ea typeface="Open Sans regular"/>
                <a:cs typeface="Times New Roman"/>
              </a:rPr>
              <a:t>renoveerimist</a:t>
            </a:r>
            <a:r>
              <a:rPr lang="en-US">
                <a:solidFill>
                  <a:srgbClr val="060F18"/>
                </a:solidFill>
                <a:latin typeface="Times New Roman"/>
                <a:ea typeface="Open Sans regular"/>
                <a:cs typeface="Times New Roman"/>
              </a:rPr>
              <a:t> </a:t>
            </a:r>
            <a:r>
              <a:rPr lang="en-US" err="1">
                <a:solidFill>
                  <a:srgbClr val="060F18"/>
                </a:solidFill>
                <a:latin typeface="Times New Roman"/>
                <a:ea typeface="Open Sans regular"/>
                <a:cs typeface="Times New Roman"/>
              </a:rPr>
              <a:t>ei</a:t>
            </a:r>
            <a:r>
              <a:rPr lang="en-US">
                <a:solidFill>
                  <a:srgbClr val="060F18"/>
                </a:solidFill>
                <a:latin typeface="Times New Roman"/>
                <a:ea typeface="Open Sans regular"/>
                <a:cs typeface="Times New Roman"/>
              </a:rPr>
              <a:t> </a:t>
            </a:r>
            <a:r>
              <a:rPr lang="en-US" err="1">
                <a:solidFill>
                  <a:srgbClr val="060F18"/>
                </a:solidFill>
                <a:latin typeface="Times New Roman"/>
                <a:ea typeface="Open Sans regular"/>
                <a:cs typeface="Times New Roman"/>
              </a:rPr>
              <a:t>toetata</a:t>
            </a:r>
            <a:r>
              <a:rPr lang="en-US">
                <a:solidFill>
                  <a:srgbClr val="060F18"/>
                </a:solidFill>
                <a:latin typeface="Times New Roman"/>
                <a:ea typeface="Open Sans regular"/>
                <a:cs typeface="Times New Roman"/>
              </a:rPr>
              <a:t>!</a:t>
            </a:r>
            <a:endParaRPr lang="et-EE">
              <a:solidFill>
                <a:srgbClr val="060F18"/>
              </a:solidFill>
              <a:latin typeface="Times New Roman"/>
              <a:ea typeface="Open Sans regular"/>
              <a:cs typeface="Times New Roman"/>
            </a:endParaRPr>
          </a:p>
        </p:txBody>
      </p:sp>
      <p:sp>
        <p:nvSpPr>
          <p:cNvPr id="9" name="Teksti kohatäide 8">
            <a:extLst>
              <a:ext uri="{FF2B5EF4-FFF2-40B4-BE49-F238E27FC236}">
                <a16:creationId xmlns:a16="http://schemas.microsoft.com/office/drawing/2014/main" id="{05E1F889-2075-A975-47B0-19D1AE039F12}"/>
              </a:ext>
            </a:extLst>
          </p:cNvPr>
          <p:cNvSpPr>
            <a:spLocks noGrp="1"/>
          </p:cNvSpPr>
          <p:nvPr>
            <p:ph type="body" sz="quarter" idx="10"/>
          </p:nvPr>
        </p:nvSpPr>
        <p:spPr>
          <a:xfrm>
            <a:off x="2354846" y="1727201"/>
            <a:ext cx="9427580" cy="1003299"/>
          </a:xfrm>
        </p:spPr>
        <p:txBody>
          <a:bodyPr lIns="50800" tIns="50800" rIns="50800" bIns="50800" anchor="t">
            <a:normAutofit fontScale="77500" lnSpcReduction="20000"/>
          </a:bodyPr>
          <a:lstStyle/>
          <a:p>
            <a:r>
              <a:rPr lang="en-US">
                <a:latin typeface="Poppins"/>
                <a:ea typeface="Open Sans SemiBold"/>
                <a:cs typeface="Poppins"/>
              </a:rPr>
              <a:t>III </a:t>
            </a:r>
            <a:r>
              <a:rPr lang="en-US" err="1">
                <a:latin typeface="Poppins"/>
                <a:ea typeface="Open Sans SemiBold"/>
                <a:cs typeface="Poppins"/>
              </a:rPr>
              <a:t>taotlusvoor</a:t>
            </a:r>
            <a:r>
              <a:rPr lang="en-US">
                <a:latin typeface="Poppins"/>
                <a:ea typeface="Open Sans SemiBold"/>
                <a:cs typeface="Poppins"/>
              </a:rPr>
              <a:t> - </a:t>
            </a:r>
            <a:r>
              <a:rPr lang="en-US" err="1">
                <a:latin typeface="Poppins"/>
                <a:ea typeface="Open Sans SemiBold"/>
                <a:cs typeface="Poppins"/>
              </a:rPr>
              <a:t>soojustorustik</a:t>
            </a:r>
            <a:endParaRPr lang="et-EE" err="1">
              <a:latin typeface="Poppins"/>
              <a:ea typeface="Open Sans SemiBold"/>
              <a:cs typeface="Poppins"/>
            </a:endParaRPr>
          </a:p>
        </p:txBody>
      </p:sp>
      <p:pic>
        <p:nvPicPr>
          <p:cNvPr id="7" name="Picture Placeholder 6" descr="A couple of owls on a tree branch&#10;&#10;Description automatically generated">
            <a:extLst>
              <a:ext uri="{FF2B5EF4-FFF2-40B4-BE49-F238E27FC236}">
                <a16:creationId xmlns:a16="http://schemas.microsoft.com/office/drawing/2014/main" id="{A9B13077-F634-C7BF-D253-E80F5F2587AD}"/>
              </a:ext>
            </a:extLst>
          </p:cNvPr>
          <p:cNvPicPr>
            <a:picLocks noGrp="1" noChangeAspect="1"/>
          </p:cNvPicPr>
          <p:nvPr>
            <p:ph type="pic" idx="21"/>
          </p:nvPr>
        </p:nvPicPr>
        <p:blipFill>
          <a:blip r:embed="rId2">
            <a:extLst>
              <a:ext uri="{28A0092B-C50C-407E-A947-70E740481C1C}">
                <a14:useLocalDpi xmlns:a14="http://schemas.microsoft.com/office/drawing/2010/main" val="0"/>
              </a:ext>
            </a:extLst>
          </a:blip>
          <a:srcRect l="26976" r="26976"/>
          <a:stretch/>
        </p:blipFill>
        <p:spPr/>
      </p:pic>
    </p:spTree>
    <p:extLst>
      <p:ext uri="{BB962C8B-B14F-4D97-AF65-F5344CB8AC3E}">
        <p14:creationId xmlns:p14="http://schemas.microsoft.com/office/powerpoint/2010/main" val="1742220650"/>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7AA7FF4-DB1A-16A8-1BD7-EDE9CE57723B}"/>
              </a:ext>
            </a:extLst>
          </p:cNvPr>
          <p:cNvSpPr>
            <a:spLocks noGrp="1"/>
          </p:cNvSpPr>
          <p:nvPr>
            <p:ph type="body" idx="1"/>
          </p:nvPr>
        </p:nvSpPr>
        <p:spPr>
          <a:xfrm>
            <a:off x="2355448" y="2882900"/>
            <a:ext cx="19513952" cy="8943032"/>
          </a:xfrm>
        </p:spPr>
        <p:txBody>
          <a:bodyPr>
            <a:normAutofit lnSpcReduction="10000"/>
          </a:bodyPr>
          <a:lstStyle/>
          <a:p>
            <a:r>
              <a:rPr lang="en-US" sz="4300" err="1">
                <a:solidFill>
                  <a:srgbClr val="060F18"/>
                </a:solidFill>
                <a:latin typeface="Times New Roman" panose="02020603050405020304" pitchFamily="18" charset="0"/>
                <a:cs typeface="Times New Roman" panose="02020603050405020304" pitchFamily="18" charset="0"/>
              </a:rPr>
              <a:t>Kliimaministri</a:t>
            </a:r>
            <a:r>
              <a:rPr lang="en-US" sz="4300">
                <a:solidFill>
                  <a:srgbClr val="060F18"/>
                </a:solidFill>
                <a:latin typeface="Times New Roman" panose="02020603050405020304" pitchFamily="18" charset="0"/>
                <a:cs typeface="Times New Roman" panose="02020603050405020304" pitchFamily="18" charset="0"/>
              </a:rPr>
              <a:t> 17.08.2023 a </a:t>
            </a:r>
            <a:r>
              <a:rPr lang="en-US" sz="4300" err="1">
                <a:solidFill>
                  <a:srgbClr val="060F18"/>
                </a:solidFill>
                <a:latin typeface="Times New Roman" panose="02020603050405020304" pitchFamily="18" charset="0"/>
                <a:cs typeface="Times New Roman" panose="02020603050405020304" pitchFamily="18" charset="0"/>
              </a:rPr>
              <a:t>määrus</a:t>
            </a:r>
            <a:r>
              <a:rPr lang="en-US" sz="4300">
                <a:solidFill>
                  <a:srgbClr val="060F18"/>
                </a:solidFill>
                <a:latin typeface="Times New Roman" panose="02020603050405020304" pitchFamily="18" charset="0"/>
                <a:cs typeface="Times New Roman" panose="02020603050405020304" pitchFamily="18" charset="0"/>
              </a:rPr>
              <a:t> nr 46 „</a:t>
            </a:r>
            <a:r>
              <a:rPr lang="en-US" sz="4300" err="1">
                <a:solidFill>
                  <a:srgbClr val="060F18"/>
                </a:solidFill>
                <a:latin typeface="Times New Roman" panose="02020603050405020304" pitchFamily="18" charset="0"/>
                <a:cs typeface="Times New Roman" panose="02020603050405020304" pitchFamily="18" charset="0"/>
              </a:rPr>
              <a:t>Kaugküttesüsteemide</a:t>
            </a:r>
            <a:r>
              <a:rPr lang="en-US" sz="4300">
                <a:solidFill>
                  <a:srgbClr val="060F18"/>
                </a:solidFill>
                <a:latin typeface="Times New Roman" panose="02020603050405020304" pitchFamily="18" charset="0"/>
                <a:cs typeface="Times New Roman" panose="02020603050405020304" pitchFamily="18" charset="0"/>
              </a:rPr>
              <a:t> </a:t>
            </a:r>
            <a:r>
              <a:rPr lang="en-US" sz="4300" err="1">
                <a:solidFill>
                  <a:srgbClr val="060F18"/>
                </a:solidFill>
                <a:latin typeface="Times New Roman" panose="02020603050405020304" pitchFamily="18" charset="0"/>
                <a:cs typeface="Times New Roman" panose="02020603050405020304" pitchFamily="18" charset="0"/>
              </a:rPr>
              <a:t>investeeringute</a:t>
            </a:r>
            <a:r>
              <a:rPr lang="en-US" sz="4300">
                <a:solidFill>
                  <a:srgbClr val="060F18"/>
                </a:solidFill>
                <a:latin typeface="Times New Roman" panose="02020603050405020304" pitchFamily="18" charset="0"/>
                <a:cs typeface="Times New Roman" panose="02020603050405020304" pitchFamily="18" charset="0"/>
              </a:rPr>
              <a:t> </a:t>
            </a:r>
            <a:r>
              <a:rPr lang="en-US" sz="4300" err="1">
                <a:solidFill>
                  <a:srgbClr val="060F18"/>
                </a:solidFill>
                <a:latin typeface="Times New Roman" panose="02020603050405020304" pitchFamily="18" charset="0"/>
                <a:cs typeface="Times New Roman" panose="02020603050405020304" pitchFamily="18" charset="0"/>
              </a:rPr>
              <a:t>toetuse</a:t>
            </a:r>
            <a:r>
              <a:rPr lang="en-US" sz="4300">
                <a:solidFill>
                  <a:srgbClr val="060F18"/>
                </a:solidFill>
                <a:latin typeface="Times New Roman" panose="02020603050405020304" pitchFamily="18" charset="0"/>
                <a:cs typeface="Times New Roman" panose="02020603050405020304" pitchFamily="18" charset="0"/>
              </a:rPr>
              <a:t> </a:t>
            </a:r>
            <a:r>
              <a:rPr lang="en-US" sz="4300" err="1">
                <a:solidFill>
                  <a:srgbClr val="060F18"/>
                </a:solidFill>
                <a:latin typeface="Times New Roman" panose="02020603050405020304" pitchFamily="18" charset="0"/>
                <a:cs typeface="Times New Roman" panose="02020603050405020304" pitchFamily="18" charset="0"/>
              </a:rPr>
              <a:t>andmise</a:t>
            </a:r>
            <a:r>
              <a:rPr lang="en-US" sz="4300">
                <a:solidFill>
                  <a:srgbClr val="060F18"/>
                </a:solidFill>
                <a:latin typeface="Times New Roman" panose="02020603050405020304" pitchFamily="18" charset="0"/>
                <a:cs typeface="Times New Roman" panose="02020603050405020304" pitchFamily="18" charset="0"/>
              </a:rPr>
              <a:t> </a:t>
            </a:r>
            <a:r>
              <a:rPr lang="en-US" sz="4300" err="1">
                <a:solidFill>
                  <a:srgbClr val="060F18"/>
                </a:solidFill>
                <a:latin typeface="Times New Roman" panose="02020603050405020304" pitchFamily="18" charset="0"/>
                <a:cs typeface="Times New Roman" panose="02020603050405020304" pitchFamily="18" charset="0"/>
              </a:rPr>
              <a:t>tingimused</a:t>
            </a:r>
            <a:r>
              <a:rPr lang="en-US" sz="4300">
                <a:solidFill>
                  <a:srgbClr val="060F18"/>
                </a:solidFill>
                <a:latin typeface="Times New Roman" panose="02020603050405020304" pitchFamily="18" charset="0"/>
                <a:cs typeface="Times New Roman" panose="02020603050405020304" pitchFamily="18" charset="0"/>
              </a:rPr>
              <a:t> ja </a:t>
            </a:r>
            <a:r>
              <a:rPr lang="en-US" sz="4300" err="1">
                <a:solidFill>
                  <a:srgbClr val="060F18"/>
                </a:solidFill>
                <a:latin typeface="Times New Roman" panose="02020603050405020304" pitchFamily="18" charset="0"/>
                <a:cs typeface="Times New Roman" panose="02020603050405020304" pitchFamily="18" charset="0"/>
              </a:rPr>
              <a:t>kord</a:t>
            </a:r>
            <a:r>
              <a:rPr lang="en-US" sz="4300">
                <a:solidFill>
                  <a:srgbClr val="060F18"/>
                </a:solidFill>
                <a:latin typeface="Times New Roman" panose="02020603050405020304" pitchFamily="18" charset="0"/>
                <a:cs typeface="Times New Roman" panose="02020603050405020304" pitchFamily="18" charset="0"/>
              </a:rPr>
              <a:t>“ (TAT). </a:t>
            </a:r>
            <a:r>
              <a:rPr lang="en-US" sz="4300">
                <a:solidFill>
                  <a:schemeClr val="accent1"/>
                </a:solidFill>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Link</a:t>
            </a:r>
            <a:endParaRPr lang="en-US" sz="4300">
              <a:solidFill>
                <a:schemeClr val="accent1"/>
              </a:solidFill>
              <a:latin typeface="Times New Roman" panose="02020603050405020304" pitchFamily="18" charset="0"/>
              <a:cs typeface="Times New Roman" panose="02020603050405020304" pitchFamily="18" charset="0"/>
            </a:endParaRPr>
          </a:p>
          <a:p>
            <a:r>
              <a:rPr lang="en-US" sz="4300">
                <a:solidFill>
                  <a:srgbClr val="060F18"/>
                </a:solidFill>
                <a:latin typeface="Times New Roman" panose="02020603050405020304" pitchFamily="18" charset="0"/>
                <a:cs typeface="Times New Roman" panose="02020603050405020304" pitchFamily="18" charset="0"/>
              </a:rPr>
              <a:t>NB! </a:t>
            </a:r>
            <a:r>
              <a:rPr lang="en-US" sz="4300" err="1">
                <a:solidFill>
                  <a:schemeClr val="accent1"/>
                </a:solidFill>
                <a:latin typeface="Times New Roman" panose="02020603050405020304" pitchFamily="18" charset="0"/>
                <a:cs typeface="Times New Roman" panose="02020603050405020304" pitchFamily="18" charset="0"/>
              </a:rPr>
              <a:t>Seletuskiri</a:t>
            </a:r>
            <a:r>
              <a:rPr lang="en-US" sz="4300">
                <a:solidFill>
                  <a:schemeClr val="accent1"/>
                </a:solidFill>
                <a:latin typeface="Times New Roman" panose="02020603050405020304" pitchFamily="18" charset="0"/>
                <a:cs typeface="Times New Roman" panose="02020603050405020304" pitchFamily="18" charset="0"/>
              </a:rPr>
              <a:t> </a:t>
            </a:r>
            <a:r>
              <a:rPr lang="en-US" sz="4300">
                <a:solidFill>
                  <a:srgbClr val="060F18"/>
                </a:solidFill>
                <a:latin typeface="Times New Roman" panose="02020603050405020304" pitchFamily="18" charset="0"/>
                <a:cs typeface="Times New Roman" panose="02020603050405020304" pitchFamily="18" charset="0"/>
              </a:rPr>
              <a:t>(</a:t>
            </a:r>
            <a:r>
              <a:rPr lang="en-US" sz="4300">
                <a:solidFill>
                  <a:schemeClr val="accent1"/>
                </a:solidFill>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KIK </a:t>
            </a:r>
            <a:r>
              <a:rPr lang="en-US" sz="4300" err="1">
                <a:solidFill>
                  <a:schemeClr val="accent1"/>
                </a:solidFill>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koduleht</a:t>
            </a:r>
            <a:r>
              <a:rPr lang="en-US" sz="4300">
                <a:solidFill>
                  <a:srgbClr val="060F18"/>
                </a:solidFill>
                <a:latin typeface="Times New Roman" panose="02020603050405020304" pitchFamily="18" charset="0"/>
                <a:cs typeface="Times New Roman" panose="02020603050405020304" pitchFamily="18" charset="0"/>
              </a:rPr>
              <a:t>)</a:t>
            </a:r>
          </a:p>
          <a:p>
            <a:r>
              <a:rPr lang="en-US" sz="4300" err="1">
                <a:solidFill>
                  <a:srgbClr val="060F18"/>
                </a:solidFill>
                <a:latin typeface="Times New Roman" panose="02020603050405020304" pitchFamily="18" charset="0"/>
                <a:cs typeface="Times New Roman" panose="02020603050405020304" pitchFamily="18" charset="0"/>
              </a:rPr>
              <a:t>Vabariigi</a:t>
            </a:r>
            <a:r>
              <a:rPr lang="en-US" sz="4300">
                <a:solidFill>
                  <a:srgbClr val="060F18"/>
                </a:solidFill>
                <a:latin typeface="Times New Roman" panose="02020603050405020304" pitchFamily="18" charset="0"/>
                <a:cs typeface="Times New Roman" panose="02020603050405020304" pitchFamily="18" charset="0"/>
              </a:rPr>
              <a:t> </a:t>
            </a:r>
            <a:r>
              <a:rPr lang="en-US" sz="4300" err="1">
                <a:solidFill>
                  <a:srgbClr val="060F18"/>
                </a:solidFill>
                <a:latin typeface="Times New Roman" panose="02020603050405020304" pitchFamily="18" charset="0"/>
                <a:cs typeface="Times New Roman" panose="02020603050405020304" pitchFamily="18" charset="0"/>
              </a:rPr>
              <a:t>Valitsuse</a:t>
            </a:r>
            <a:r>
              <a:rPr lang="en-US" sz="4300">
                <a:solidFill>
                  <a:srgbClr val="060F18"/>
                </a:solidFill>
                <a:latin typeface="Times New Roman" panose="02020603050405020304" pitchFamily="18" charset="0"/>
                <a:cs typeface="Times New Roman" panose="02020603050405020304" pitchFamily="18" charset="0"/>
              </a:rPr>
              <a:t> 12. </a:t>
            </a:r>
            <a:r>
              <a:rPr lang="en-US" sz="4300" err="1">
                <a:solidFill>
                  <a:srgbClr val="060F18"/>
                </a:solidFill>
                <a:latin typeface="Times New Roman" panose="02020603050405020304" pitchFamily="18" charset="0"/>
                <a:cs typeface="Times New Roman" panose="02020603050405020304" pitchFamily="18" charset="0"/>
              </a:rPr>
              <a:t>mai</a:t>
            </a:r>
            <a:r>
              <a:rPr lang="en-US" sz="4300">
                <a:solidFill>
                  <a:srgbClr val="060F18"/>
                </a:solidFill>
                <a:latin typeface="Times New Roman" panose="02020603050405020304" pitchFamily="18" charset="0"/>
                <a:cs typeface="Times New Roman" panose="02020603050405020304" pitchFamily="18" charset="0"/>
              </a:rPr>
              <a:t> 2022. a </a:t>
            </a:r>
            <a:r>
              <a:rPr lang="en-US" sz="4300" err="1">
                <a:solidFill>
                  <a:srgbClr val="060F18"/>
                </a:solidFill>
                <a:latin typeface="Times New Roman" panose="02020603050405020304" pitchFamily="18" charset="0"/>
                <a:cs typeface="Times New Roman" panose="02020603050405020304" pitchFamily="18" charset="0"/>
              </a:rPr>
              <a:t>määrus</a:t>
            </a:r>
            <a:r>
              <a:rPr lang="en-US" sz="4300">
                <a:solidFill>
                  <a:srgbClr val="060F18"/>
                </a:solidFill>
                <a:latin typeface="Times New Roman" panose="02020603050405020304" pitchFamily="18" charset="0"/>
                <a:cs typeface="Times New Roman" panose="02020603050405020304" pitchFamily="18" charset="0"/>
              </a:rPr>
              <a:t> nr 55 „</a:t>
            </a:r>
            <a:r>
              <a:rPr lang="en-US" sz="4300" err="1">
                <a:solidFill>
                  <a:srgbClr val="060F18"/>
                </a:solidFill>
                <a:latin typeface="Times New Roman" panose="02020603050405020304" pitchFamily="18" charset="0"/>
                <a:cs typeface="Times New Roman" panose="02020603050405020304" pitchFamily="18" charset="0"/>
              </a:rPr>
              <a:t>Perioodi</a:t>
            </a:r>
            <a:r>
              <a:rPr lang="en-US" sz="4300">
                <a:solidFill>
                  <a:srgbClr val="060F18"/>
                </a:solidFill>
                <a:latin typeface="Times New Roman" panose="02020603050405020304" pitchFamily="18" charset="0"/>
                <a:cs typeface="Times New Roman" panose="02020603050405020304" pitchFamily="18" charset="0"/>
              </a:rPr>
              <a:t> 2021–2027 </a:t>
            </a:r>
            <a:r>
              <a:rPr lang="en-US" sz="4300" err="1">
                <a:solidFill>
                  <a:srgbClr val="060F18"/>
                </a:solidFill>
                <a:latin typeface="Times New Roman" panose="02020603050405020304" pitchFamily="18" charset="0"/>
                <a:cs typeface="Times New Roman" panose="02020603050405020304" pitchFamily="18" charset="0"/>
              </a:rPr>
              <a:t>Euroopa</a:t>
            </a:r>
            <a:r>
              <a:rPr lang="en-US" sz="4300">
                <a:solidFill>
                  <a:srgbClr val="060F18"/>
                </a:solidFill>
                <a:latin typeface="Times New Roman" panose="02020603050405020304" pitchFamily="18" charset="0"/>
                <a:cs typeface="Times New Roman" panose="02020603050405020304" pitchFamily="18" charset="0"/>
              </a:rPr>
              <a:t> </a:t>
            </a:r>
            <a:r>
              <a:rPr lang="en-US" sz="4300" err="1">
                <a:solidFill>
                  <a:srgbClr val="060F18"/>
                </a:solidFill>
                <a:latin typeface="Times New Roman" panose="02020603050405020304" pitchFamily="18" charset="0"/>
                <a:cs typeface="Times New Roman" panose="02020603050405020304" pitchFamily="18" charset="0"/>
              </a:rPr>
              <a:t>Liidu</a:t>
            </a:r>
            <a:r>
              <a:rPr lang="en-US" sz="4300">
                <a:solidFill>
                  <a:srgbClr val="060F18"/>
                </a:solidFill>
                <a:latin typeface="Times New Roman" panose="02020603050405020304" pitchFamily="18" charset="0"/>
                <a:cs typeface="Times New Roman" panose="02020603050405020304" pitchFamily="18" charset="0"/>
              </a:rPr>
              <a:t> </a:t>
            </a:r>
            <a:r>
              <a:rPr lang="en-US" sz="4300" err="1">
                <a:solidFill>
                  <a:srgbClr val="060F18"/>
                </a:solidFill>
                <a:latin typeface="Times New Roman" panose="02020603050405020304" pitchFamily="18" charset="0"/>
                <a:cs typeface="Times New Roman" panose="02020603050405020304" pitchFamily="18" charset="0"/>
              </a:rPr>
              <a:t>ühtekuuluvus</a:t>
            </a:r>
            <a:r>
              <a:rPr lang="en-US" sz="4300">
                <a:solidFill>
                  <a:srgbClr val="060F18"/>
                </a:solidFill>
                <a:latin typeface="Times New Roman" panose="02020603050405020304" pitchFamily="18" charset="0"/>
                <a:cs typeface="Times New Roman" panose="02020603050405020304" pitchFamily="18" charset="0"/>
              </a:rPr>
              <a:t>- ja </a:t>
            </a:r>
            <a:r>
              <a:rPr lang="en-US" sz="4300" err="1">
                <a:solidFill>
                  <a:srgbClr val="060F18"/>
                </a:solidFill>
                <a:latin typeface="Times New Roman" panose="02020603050405020304" pitchFamily="18" charset="0"/>
                <a:cs typeface="Times New Roman" panose="02020603050405020304" pitchFamily="18" charset="0"/>
              </a:rPr>
              <a:t>siseturvalisuspoliitika</a:t>
            </a:r>
            <a:r>
              <a:rPr lang="en-US" sz="4300">
                <a:solidFill>
                  <a:srgbClr val="060F18"/>
                </a:solidFill>
                <a:latin typeface="Times New Roman" panose="02020603050405020304" pitchFamily="18" charset="0"/>
                <a:cs typeface="Times New Roman" panose="02020603050405020304" pitchFamily="18" charset="0"/>
              </a:rPr>
              <a:t> </a:t>
            </a:r>
            <a:r>
              <a:rPr lang="en-US" sz="4300" err="1">
                <a:solidFill>
                  <a:srgbClr val="060F18"/>
                </a:solidFill>
                <a:latin typeface="Times New Roman" panose="02020603050405020304" pitchFamily="18" charset="0"/>
                <a:cs typeface="Times New Roman" panose="02020603050405020304" pitchFamily="18" charset="0"/>
              </a:rPr>
              <a:t>fondide</a:t>
            </a:r>
            <a:r>
              <a:rPr lang="en-US" sz="4300">
                <a:solidFill>
                  <a:srgbClr val="060F18"/>
                </a:solidFill>
                <a:latin typeface="Times New Roman" panose="02020603050405020304" pitchFamily="18" charset="0"/>
                <a:cs typeface="Times New Roman" panose="02020603050405020304" pitchFamily="18" charset="0"/>
              </a:rPr>
              <a:t> </a:t>
            </a:r>
            <a:r>
              <a:rPr lang="en-US" sz="4300" err="1">
                <a:solidFill>
                  <a:srgbClr val="060F18"/>
                </a:solidFill>
                <a:latin typeface="Times New Roman" panose="02020603050405020304" pitchFamily="18" charset="0"/>
                <a:cs typeface="Times New Roman" panose="02020603050405020304" pitchFamily="18" charset="0"/>
              </a:rPr>
              <a:t>rakenduskavade</a:t>
            </a:r>
            <a:r>
              <a:rPr lang="en-US" sz="4300">
                <a:solidFill>
                  <a:srgbClr val="060F18"/>
                </a:solidFill>
                <a:latin typeface="Times New Roman" panose="02020603050405020304" pitchFamily="18" charset="0"/>
                <a:cs typeface="Times New Roman" panose="02020603050405020304" pitchFamily="18" charset="0"/>
              </a:rPr>
              <a:t> </a:t>
            </a:r>
            <a:r>
              <a:rPr lang="en-US" sz="4300" err="1">
                <a:solidFill>
                  <a:srgbClr val="060F18"/>
                </a:solidFill>
                <a:latin typeface="Times New Roman" panose="02020603050405020304" pitchFamily="18" charset="0"/>
                <a:cs typeface="Times New Roman" panose="02020603050405020304" pitchFamily="18" charset="0"/>
              </a:rPr>
              <a:t>vahendite</a:t>
            </a:r>
            <a:r>
              <a:rPr lang="en-US" sz="4300">
                <a:solidFill>
                  <a:srgbClr val="060F18"/>
                </a:solidFill>
                <a:latin typeface="Times New Roman" panose="02020603050405020304" pitchFamily="18" charset="0"/>
                <a:cs typeface="Times New Roman" panose="02020603050405020304" pitchFamily="18" charset="0"/>
              </a:rPr>
              <a:t> </a:t>
            </a:r>
            <a:r>
              <a:rPr lang="en-US" sz="4300" err="1">
                <a:solidFill>
                  <a:srgbClr val="060F18"/>
                </a:solidFill>
                <a:latin typeface="Times New Roman" panose="02020603050405020304" pitchFamily="18" charset="0"/>
                <a:cs typeface="Times New Roman" panose="02020603050405020304" pitchFamily="18" charset="0"/>
              </a:rPr>
              <a:t>andmise</a:t>
            </a:r>
            <a:r>
              <a:rPr lang="en-US" sz="4300">
                <a:solidFill>
                  <a:srgbClr val="060F18"/>
                </a:solidFill>
                <a:latin typeface="Times New Roman" panose="02020603050405020304" pitchFamily="18" charset="0"/>
                <a:cs typeface="Times New Roman" panose="02020603050405020304" pitchFamily="18" charset="0"/>
              </a:rPr>
              <a:t> ja </a:t>
            </a:r>
            <a:r>
              <a:rPr lang="en-US" sz="4300" err="1">
                <a:solidFill>
                  <a:srgbClr val="060F18"/>
                </a:solidFill>
                <a:latin typeface="Times New Roman" panose="02020603050405020304" pitchFamily="18" charset="0"/>
                <a:cs typeface="Times New Roman" panose="02020603050405020304" pitchFamily="18" charset="0"/>
              </a:rPr>
              <a:t>kasutamise</a:t>
            </a:r>
            <a:r>
              <a:rPr lang="en-US" sz="4300">
                <a:solidFill>
                  <a:srgbClr val="060F18"/>
                </a:solidFill>
                <a:latin typeface="Times New Roman" panose="02020603050405020304" pitchFamily="18" charset="0"/>
                <a:cs typeface="Times New Roman" panose="02020603050405020304" pitchFamily="18" charset="0"/>
              </a:rPr>
              <a:t> </a:t>
            </a:r>
            <a:r>
              <a:rPr lang="en-US" sz="4300" err="1">
                <a:solidFill>
                  <a:srgbClr val="060F18"/>
                </a:solidFill>
                <a:latin typeface="Times New Roman" panose="02020603050405020304" pitchFamily="18" charset="0"/>
                <a:cs typeface="Times New Roman" panose="02020603050405020304" pitchFamily="18" charset="0"/>
              </a:rPr>
              <a:t>üldised</a:t>
            </a:r>
            <a:r>
              <a:rPr lang="en-US" sz="4300">
                <a:solidFill>
                  <a:srgbClr val="060F18"/>
                </a:solidFill>
                <a:latin typeface="Times New Roman" panose="02020603050405020304" pitchFamily="18" charset="0"/>
                <a:cs typeface="Times New Roman" panose="02020603050405020304" pitchFamily="18" charset="0"/>
              </a:rPr>
              <a:t> </a:t>
            </a:r>
            <a:r>
              <a:rPr lang="en-US" sz="4300" err="1">
                <a:solidFill>
                  <a:srgbClr val="060F18"/>
                </a:solidFill>
                <a:latin typeface="Times New Roman" panose="02020603050405020304" pitchFamily="18" charset="0"/>
                <a:cs typeface="Times New Roman" panose="02020603050405020304" pitchFamily="18" charset="0"/>
              </a:rPr>
              <a:t>tingimused</a:t>
            </a:r>
            <a:r>
              <a:rPr lang="en-US" sz="4300">
                <a:solidFill>
                  <a:srgbClr val="060F18"/>
                </a:solidFill>
                <a:latin typeface="Times New Roman" panose="02020603050405020304" pitchFamily="18" charset="0"/>
                <a:cs typeface="Times New Roman" panose="02020603050405020304" pitchFamily="18" charset="0"/>
              </a:rPr>
              <a:t>” (</a:t>
            </a:r>
            <a:r>
              <a:rPr lang="en-US" sz="4300" b="1" err="1">
                <a:solidFill>
                  <a:srgbClr val="060F18"/>
                </a:solidFill>
                <a:latin typeface="Times New Roman" panose="02020603050405020304" pitchFamily="18" charset="0"/>
                <a:cs typeface="Times New Roman" panose="02020603050405020304" pitchFamily="18" charset="0"/>
              </a:rPr>
              <a:t>ühendmäärus</a:t>
            </a:r>
            <a:r>
              <a:rPr lang="en-US" sz="4300">
                <a:solidFill>
                  <a:srgbClr val="060F18"/>
                </a:solidFill>
                <a:latin typeface="Times New Roman" panose="02020603050405020304" pitchFamily="18" charset="0"/>
                <a:cs typeface="Times New Roman" panose="02020603050405020304" pitchFamily="18" charset="0"/>
              </a:rPr>
              <a:t>), </a:t>
            </a:r>
            <a:r>
              <a:rPr lang="en-US" sz="4300" err="1">
                <a:solidFill>
                  <a:srgbClr val="060F18"/>
                </a:solidFill>
                <a:latin typeface="Times New Roman" panose="02020603050405020304" pitchFamily="18" charset="0"/>
                <a:cs typeface="Times New Roman" panose="02020603050405020304" pitchFamily="18" charset="0"/>
              </a:rPr>
              <a:t>arvestades</a:t>
            </a:r>
            <a:r>
              <a:rPr lang="en-US" sz="4300">
                <a:solidFill>
                  <a:srgbClr val="060F18"/>
                </a:solidFill>
                <a:latin typeface="Times New Roman" panose="02020603050405020304" pitchFamily="18" charset="0"/>
                <a:cs typeface="Times New Roman" panose="02020603050405020304" pitchFamily="18" charset="0"/>
              </a:rPr>
              <a:t> TAT </a:t>
            </a:r>
            <a:r>
              <a:rPr lang="en-US" sz="4300" err="1">
                <a:solidFill>
                  <a:srgbClr val="060F18"/>
                </a:solidFill>
                <a:latin typeface="Times New Roman" panose="02020603050405020304" pitchFamily="18" charset="0"/>
                <a:cs typeface="Times New Roman" panose="02020603050405020304" pitchFamily="18" charset="0"/>
              </a:rPr>
              <a:t>erisustega</a:t>
            </a:r>
            <a:r>
              <a:rPr lang="en-US" sz="4300">
                <a:solidFill>
                  <a:srgbClr val="060F18"/>
                </a:solidFill>
                <a:latin typeface="Times New Roman" panose="02020603050405020304" pitchFamily="18" charset="0"/>
                <a:cs typeface="Times New Roman" panose="02020603050405020304" pitchFamily="18" charset="0"/>
              </a:rPr>
              <a:t>. </a:t>
            </a:r>
            <a:r>
              <a:rPr lang="en-US" sz="4300">
                <a:solidFill>
                  <a:schemeClr val="accent1"/>
                </a:solidFill>
                <a:latin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Link</a:t>
            </a:r>
            <a:endParaRPr lang="en-US" sz="4300">
              <a:solidFill>
                <a:schemeClr val="accent1"/>
              </a:solidFill>
              <a:latin typeface="Times New Roman" panose="02020603050405020304" pitchFamily="18" charset="0"/>
              <a:cs typeface="Times New Roman" panose="02020603050405020304" pitchFamily="18" charset="0"/>
            </a:endParaRPr>
          </a:p>
          <a:p>
            <a:r>
              <a:rPr lang="en-US" sz="4300" err="1">
                <a:solidFill>
                  <a:srgbClr val="060F18"/>
                </a:solidFill>
                <a:latin typeface="Times New Roman" panose="02020603050405020304" pitchFamily="18" charset="0"/>
                <a:cs typeface="Times New Roman" panose="02020603050405020304" pitchFamily="18" charset="0"/>
              </a:rPr>
              <a:t>Teavitusmäärus</a:t>
            </a:r>
            <a:r>
              <a:rPr lang="en-US" sz="4300">
                <a:solidFill>
                  <a:srgbClr val="060F18"/>
                </a:solidFill>
                <a:latin typeface="Times New Roman" panose="02020603050405020304" pitchFamily="18" charset="0"/>
                <a:cs typeface="Times New Roman" panose="02020603050405020304" pitchFamily="18" charset="0"/>
              </a:rPr>
              <a:t>: </a:t>
            </a:r>
            <a:r>
              <a:rPr lang="en-US" sz="4300" err="1">
                <a:solidFill>
                  <a:srgbClr val="060F18"/>
                </a:solidFill>
                <a:latin typeface="Times New Roman" panose="02020603050405020304" pitchFamily="18" charset="0"/>
                <a:cs typeface="Times New Roman" panose="02020603050405020304" pitchFamily="18" charset="0"/>
              </a:rPr>
              <a:t>Vabariigi</a:t>
            </a:r>
            <a:r>
              <a:rPr lang="en-US" sz="4300">
                <a:solidFill>
                  <a:srgbClr val="060F18"/>
                </a:solidFill>
                <a:latin typeface="Times New Roman" panose="02020603050405020304" pitchFamily="18" charset="0"/>
                <a:cs typeface="Times New Roman" panose="02020603050405020304" pitchFamily="18" charset="0"/>
              </a:rPr>
              <a:t> </a:t>
            </a:r>
            <a:r>
              <a:rPr lang="en-US" sz="4300" err="1">
                <a:solidFill>
                  <a:srgbClr val="060F18"/>
                </a:solidFill>
                <a:latin typeface="Times New Roman" panose="02020603050405020304" pitchFamily="18" charset="0"/>
                <a:cs typeface="Times New Roman" panose="02020603050405020304" pitchFamily="18" charset="0"/>
              </a:rPr>
              <a:t>Valitsuse</a:t>
            </a:r>
            <a:r>
              <a:rPr lang="en-US" sz="4300">
                <a:solidFill>
                  <a:srgbClr val="060F18"/>
                </a:solidFill>
                <a:latin typeface="Times New Roman" panose="02020603050405020304" pitchFamily="18" charset="0"/>
                <a:cs typeface="Times New Roman" panose="02020603050405020304" pitchFamily="18" charset="0"/>
              </a:rPr>
              <a:t> 12.05.2022 </a:t>
            </a:r>
            <a:r>
              <a:rPr lang="en-US" sz="4300" err="1">
                <a:solidFill>
                  <a:srgbClr val="060F18"/>
                </a:solidFill>
                <a:latin typeface="Times New Roman" panose="02020603050405020304" pitchFamily="18" charset="0"/>
                <a:cs typeface="Times New Roman" panose="02020603050405020304" pitchFamily="18" charset="0"/>
              </a:rPr>
              <a:t>määrus</a:t>
            </a:r>
            <a:r>
              <a:rPr lang="en-US" sz="4300">
                <a:solidFill>
                  <a:srgbClr val="060F18"/>
                </a:solidFill>
                <a:latin typeface="Times New Roman" panose="02020603050405020304" pitchFamily="18" charset="0"/>
                <a:cs typeface="Times New Roman" panose="02020603050405020304" pitchFamily="18" charset="0"/>
              </a:rPr>
              <a:t> nr 54 „</a:t>
            </a:r>
            <a:r>
              <a:rPr lang="en-US" sz="4300" err="1">
                <a:solidFill>
                  <a:srgbClr val="060F18"/>
                </a:solidFill>
                <a:latin typeface="Times New Roman" panose="02020603050405020304" pitchFamily="18" charset="0"/>
                <a:cs typeface="Times New Roman" panose="02020603050405020304" pitchFamily="18" charset="0"/>
              </a:rPr>
              <a:t>Perioodi</a:t>
            </a:r>
            <a:r>
              <a:rPr lang="en-US" sz="4300">
                <a:solidFill>
                  <a:srgbClr val="060F18"/>
                </a:solidFill>
                <a:latin typeface="Times New Roman" panose="02020603050405020304" pitchFamily="18" charset="0"/>
                <a:cs typeface="Times New Roman" panose="02020603050405020304" pitchFamily="18" charset="0"/>
              </a:rPr>
              <a:t> 2021–2027 </a:t>
            </a:r>
            <a:r>
              <a:rPr lang="en-US" sz="4300" err="1">
                <a:solidFill>
                  <a:srgbClr val="060F18"/>
                </a:solidFill>
                <a:latin typeface="Times New Roman" panose="02020603050405020304" pitchFamily="18" charset="0"/>
                <a:cs typeface="Times New Roman" panose="02020603050405020304" pitchFamily="18" charset="0"/>
              </a:rPr>
              <a:t>ühtekuuluvus</a:t>
            </a:r>
            <a:r>
              <a:rPr lang="en-US" sz="4300">
                <a:solidFill>
                  <a:srgbClr val="060F18"/>
                </a:solidFill>
                <a:latin typeface="Times New Roman" panose="02020603050405020304" pitchFamily="18" charset="0"/>
                <a:cs typeface="Times New Roman" panose="02020603050405020304" pitchFamily="18" charset="0"/>
              </a:rPr>
              <a:t>- ja </a:t>
            </a:r>
            <a:r>
              <a:rPr lang="en-US" sz="4300" err="1">
                <a:solidFill>
                  <a:srgbClr val="060F18"/>
                </a:solidFill>
                <a:latin typeface="Times New Roman" panose="02020603050405020304" pitchFamily="18" charset="0"/>
                <a:cs typeface="Times New Roman" panose="02020603050405020304" pitchFamily="18" charset="0"/>
              </a:rPr>
              <a:t>siseturvalisuspoliitika</a:t>
            </a:r>
            <a:r>
              <a:rPr lang="en-US" sz="4300">
                <a:solidFill>
                  <a:srgbClr val="060F18"/>
                </a:solidFill>
                <a:latin typeface="Times New Roman" panose="02020603050405020304" pitchFamily="18" charset="0"/>
                <a:cs typeface="Times New Roman" panose="02020603050405020304" pitchFamily="18" charset="0"/>
              </a:rPr>
              <a:t> </a:t>
            </a:r>
            <a:r>
              <a:rPr lang="en-US" sz="4300" err="1">
                <a:solidFill>
                  <a:srgbClr val="060F18"/>
                </a:solidFill>
                <a:latin typeface="Times New Roman" panose="02020603050405020304" pitchFamily="18" charset="0"/>
                <a:cs typeface="Times New Roman" panose="02020603050405020304" pitchFamily="18" charset="0"/>
              </a:rPr>
              <a:t>fondide</a:t>
            </a:r>
            <a:r>
              <a:rPr lang="en-US" sz="4300">
                <a:solidFill>
                  <a:srgbClr val="060F18"/>
                </a:solidFill>
                <a:latin typeface="Times New Roman" panose="02020603050405020304" pitchFamily="18" charset="0"/>
                <a:cs typeface="Times New Roman" panose="02020603050405020304" pitchFamily="18" charset="0"/>
              </a:rPr>
              <a:t> </a:t>
            </a:r>
            <a:r>
              <a:rPr lang="en-US" sz="4300" err="1">
                <a:solidFill>
                  <a:srgbClr val="060F18"/>
                </a:solidFill>
                <a:latin typeface="Times New Roman" panose="02020603050405020304" pitchFamily="18" charset="0"/>
                <a:cs typeface="Times New Roman" panose="02020603050405020304" pitchFamily="18" charset="0"/>
              </a:rPr>
              <a:t>vahendite</a:t>
            </a:r>
            <a:r>
              <a:rPr lang="en-US" sz="4300">
                <a:solidFill>
                  <a:srgbClr val="060F18"/>
                </a:solidFill>
                <a:latin typeface="Times New Roman" panose="02020603050405020304" pitchFamily="18" charset="0"/>
                <a:cs typeface="Times New Roman" panose="02020603050405020304" pitchFamily="18" charset="0"/>
              </a:rPr>
              <a:t> </a:t>
            </a:r>
            <a:r>
              <a:rPr lang="en-US" sz="4300" err="1">
                <a:solidFill>
                  <a:srgbClr val="060F18"/>
                </a:solidFill>
                <a:latin typeface="Times New Roman" panose="02020603050405020304" pitchFamily="18" charset="0"/>
                <a:cs typeface="Times New Roman" panose="02020603050405020304" pitchFamily="18" charset="0"/>
              </a:rPr>
              <a:t>andmisest</a:t>
            </a:r>
            <a:r>
              <a:rPr lang="en-US" sz="4300">
                <a:solidFill>
                  <a:srgbClr val="060F18"/>
                </a:solidFill>
                <a:latin typeface="Times New Roman" panose="02020603050405020304" pitchFamily="18" charset="0"/>
                <a:cs typeface="Times New Roman" panose="02020603050405020304" pitchFamily="18" charset="0"/>
              </a:rPr>
              <a:t> </a:t>
            </a:r>
            <a:r>
              <a:rPr lang="en-US" sz="4300" err="1">
                <a:solidFill>
                  <a:srgbClr val="060F18"/>
                </a:solidFill>
                <a:latin typeface="Times New Roman" panose="02020603050405020304" pitchFamily="18" charset="0"/>
                <a:cs typeface="Times New Roman" panose="02020603050405020304" pitchFamily="18" charset="0"/>
              </a:rPr>
              <a:t>avalikkuse</a:t>
            </a:r>
            <a:r>
              <a:rPr lang="en-US" sz="4300">
                <a:solidFill>
                  <a:srgbClr val="060F18"/>
                </a:solidFill>
                <a:latin typeface="Times New Roman" panose="02020603050405020304" pitchFamily="18" charset="0"/>
                <a:cs typeface="Times New Roman" panose="02020603050405020304" pitchFamily="18" charset="0"/>
              </a:rPr>
              <a:t> </a:t>
            </a:r>
            <a:r>
              <a:rPr lang="en-US" sz="4300" err="1">
                <a:solidFill>
                  <a:srgbClr val="060F18"/>
                </a:solidFill>
                <a:latin typeface="Times New Roman" panose="02020603050405020304" pitchFamily="18" charset="0"/>
                <a:cs typeface="Times New Roman" panose="02020603050405020304" pitchFamily="18" charset="0"/>
              </a:rPr>
              <a:t>teavitamine</a:t>
            </a:r>
            <a:r>
              <a:rPr lang="en-US" sz="4300">
                <a:solidFill>
                  <a:srgbClr val="060F18"/>
                </a:solidFill>
                <a:latin typeface="Times New Roman" panose="02020603050405020304" pitchFamily="18" charset="0"/>
                <a:cs typeface="Times New Roman" panose="02020603050405020304" pitchFamily="18" charset="0"/>
              </a:rPr>
              <a:t>“ </a:t>
            </a:r>
            <a:r>
              <a:rPr lang="en-US" sz="4300">
                <a:solidFill>
                  <a:schemeClr val="accent1"/>
                </a:solidFill>
                <a:latin typeface="Times New Roman" panose="02020603050405020304" pitchFamily="18" charset="0"/>
                <a:cs typeface="Times New Roman" panose="02020603050405020304" pitchFamily="18" charset="0"/>
                <a:hlinkClick r:id="rId5">
                  <a:extLst>
                    <a:ext uri="{A12FA001-AC4F-418D-AE19-62706E023703}">
                      <ahyp:hlinkClr xmlns:ahyp="http://schemas.microsoft.com/office/drawing/2018/hyperlinkcolor" val="tx"/>
                    </a:ext>
                  </a:extLst>
                </a:hlinkClick>
              </a:rPr>
              <a:t>Link</a:t>
            </a:r>
            <a:endParaRPr lang="en-US" sz="4300">
              <a:solidFill>
                <a:schemeClr val="accent1"/>
              </a:solidFill>
              <a:latin typeface="Times New Roman" panose="02020603050405020304" pitchFamily="18" charset="0"/>
              <a:cs typeface="Times New Roman" panose="02020603050405020304" pitchFamily="18" charset="0"/>
            </a:endParaRPr>
          </a:p>
          <a:p>
            <a:r>
              <a:rPr lang="en-US" sz="4300" err="1">
                <a:solidFill>
                  <a:srgbClr val="060F18"/>
                </a:solidFill>
                <a:latin typeface="Times New Roman" panose="02020603050405020304" pitchFamily="18" charset="0"/>
                <a:cs typeface="Times New Roman" panose="02020603050405020304" pitchFamily="18" charset="0"/>
              </a:rPr>
              <a:t>Perioodi</a:t>
            </a:r>
            <a:r>
              <a:rPr lang="en-US" sz="4300">
                <a:solidFill>
                  <a:srgbClr val="060F18"/>
                </a:solidFill>
                <a:latin typeface="Times New Roman" panose="02020603050405020304" pitchFamily="18" charset="0"/>
                <a:cs typeface="Times New Roman" panose="02020603050405020304" pitchFamily="18" charset="0"/>
              </a:rPr>
              <a:t> 2021–2027 </a:t>
            </a:r>
            <a:r>
              <a:rPr lang="en-US" sz="4300" err="1">
                <a:solidFill>
                  <a:srgbClr val="060F18"/>
                </a:solidFill>
                <a:latin typeface="Times New Roman" panose="02020603050405020304" pitchFamily="18" charset="0"/>
                <a:cs typeface="Times New Roman" panose="02020603050405020304" pitchFamily="18" charset="0"/>
              </a:rPr>
              <a:t>Euroopa</a:t>
            </a:r>
            <a:r>
              <a:rPr lang="en-US" sz="4300">
                <a:solidFill>
                  <a:srgbClr val="060F18"/>
                </a:solidFill>
                <a:latin typeface="Times New Roman" panose="02020603050405020304" pitchFamily="18" charset="0"/>
                <a:cs typeface="Times New Roman" panose="02020603050405020304" pitchFamily="18" charset="0"/>
              </a:rPr>
              <a:t> </a:t>
            </a:r>
            <a:r>
              <a:rPr lang="en-US" sz="4300" err="1">
                <a:solidFill>
                  <a:srgbClr val="060F18"/>
                </a:solidFill>
                <a:latin typeface="Times New Roman" panose="02020603050405020304" pitchFamily="18" charset="0"/>
                <a:cs typeface="Times New Roman" panose="02020603050405020304" pitchFamily="18" charset="0"/>
              </a:rPr>
              <a:t>Liidu</a:t>
            </a:r>
            <a:r>
              <a:rPr lang="en-US" sz="4300">
                <a:solidFill>
                  <a:srgbClr val="060F18"/>
                </a:solidFill>
                <a:latin typeface="Times New Roman" panose="02020603050405020304" pitchFamily="18" charset="0"/>
                <a:cs typeface="Times New Roman" panose="02020603050405020304" pitchFamily="18" charset="0"/>
              </a:rPr>
              <a:t> </a:t>
            </a:r>
            <a:r>
              <a:rPr lang="en-US" sz="4300" err="1">
                <a:solidFill>
                  <a:srgbClr val="060F18"/>
                </a:solidFill>
                <a:latin typeface="Times New Roman" panose="02020603050405020304" pitchFamily="18" charset="0"/>
                <a:cs typeface="Times New Roman" panose="02020603050405020304" pitchFamily="18" charset="0"/>
              </a:rPr>
              <a:t>ühtekuuluvus</a:t>
            </a:r>
            <a:r>
              <a:rPr lang="en-US" sz="4300">
                <a:solidFill>
                  <a:srgbClr val="060F18"/>
                </a:solidFill>
                <a:latin typeface="Times New Roman" panose="02020603050405020304" pitchFamily="18" charset="0"/>
                <a:cs typeface="Times New Roman" panose="02020603050405020304" pitchFamily="18" charset="0"/>
              </a:rPr>
              <a:t>- ja </a:t>
            </a:r>
            <a:r>
              <a:rPr lang="en-US" sz="4300" err="1">
                <a:solidFill>
                  <a:srgbClr val="060F18"/>
                </a:solidFill>
                <a:latin typeface="Times New Roman" panose="02020603050405020304" pitchFamily="18" charset="0"/>
                <a:cs typeface="Times New Roman" panose="02020603050405020304" pitchFamily="18" charset="0"/>
              </a:rPr>
              <a:t>siseturvalisuspoliitika</a:t>
            </a:r>
            <a:r>
              <a:rPr lang="en-US" sz="4300">
                <a:solidFill>
                  <a:srgbClr val="060F18"/>
                </a:solidFill>
                <a:latin typeface="Times New Roman" panose="02020603050405020304" pitchFamily="18" charset="0"/>
                <a:cs typeface="Times New Roman" panose="02020603050405020304" pitchFamily="18" charset="0"/>
              </a:rPr>
              <a:t> </a:t>
            </a:r>
            <a:r>
              <a:rPr lang="en-US" sz="4300" err="1">
                <a:solidFill>
                  <a:srgbClr val="060F18"/>
                </a:solidFill>
                <a:latin typeface="Times New Roman" panose="02020603050405020304" pitchFamily="18" charset="0"/>
                <a:cs typeface="Times New Roman" panose="02020603050405020304" pitchFamily="18" charset="0"/>
              </a:rPr>
              <a:t>fondide</a:t>
            </a:r>
            <a:r>
              <a:rPr lang="en-US" sz="4300">
                <a:solidFill>
                  <a:srgbClr val="060F18"/>
                </a:solidFill>
                <a:latin typeface="Times New Roman" panose="02020603050405020304" pitchFamily="18" charset="0"/>
                <a:cs typeface="Times New Roman" panose="02020603050405020304" pitchFamily="18" charset="0"/>
              </a:rPr>
              <a:t> </a:t>
            </a:r>
            <a:r>
              <a:rPr lang="en-US" sz="4300" err="1">
                <a:solidFill>
                  <a:srgbClr val="060F18"/>
                </a:solidFill>
                <a:latin typeface="Times New Roman" panose="02020603050405020304" pitchFamily="18" charset="0"/>
                <a:cs typeface="Times New Roman" panose="02020603050405020304" pitchFamily="18" charset="0"/>
              </a:rPr>
              <a:t>rakendamise</a:t>
            </a:r>
            <a:r>
              <a:rPr lang="en-US" sz="4300">
                <a:solidFill>
                  <a:srgbClr val="060F18"/>
                </a:solidFill>
                <a:latin typeface="Times New Roman" panose="02020603050405020304" pitchFamily="18" charset="0"/>
                <a:cs typeface="Times New Roman" panose="02020603050405020304" pitchFamily="18" charset="0"/>
              </a:rPr>
              <a:t> </a:t>
            </a:r>
            <a:r>
              <a:rPr lang="en-US" sz="4300" err="1">
                <a:solidFill>
                  <a:srgbClr val="060F18"/>
                </a:solidFill>
                <a:latin typeface="Times New Roman" panose="02020603050405020304" pitchFamily="18" charset="0"/>
                <a:cs typeface="Times New Roman" panose="02020603050405020304" pitchFamily="18" charset="0"/>
              </a:rPr>
              <a:t>seadus</a:t>
            </a:r>
            <a:r>
              <a:rPr lang="en-US" sz="4300">
                <a:solidFill>
                  <a:srgbClr val="060F18"/>
                </a:solidFill>
                <a:latin typeface="Times New Roman" panose="02020603050405020304" pitchFamily="18" charset="0"/>
                <a:cs typeface="Times New Roman" panose="02020603050405020304" pitchFamily="18" charset="0"/>
              </a:rPr>
              <a:t> </a:t>
            </a:r>
            <a:r>
              <a:rPr lang="en-US" sz="4300">
                <a:solidFill>
                  <a:srgbClr val="060F18"/>
                </a:solidFill>
                <a:latin typeface="Times New Roman" panose="02020603050405020304" pitchFamily="18" charset="0"/>
                <a:cs typeface="Times New Roman" panose="02020603050405020304" pitchFamily="18" charset="0"/>
                <a:hlinkClick r:id="rId6"/>
              </a:rPr>
              <a:t>Link</a:t>
            </a:r>
            <a:endParaRPr lang="en-US" sz="4300">
              <a:solidFill>
                <a:srgbClr val="060F18"/>
              </a:solidFill>
              <a:latin typeface="Times New Roman" panose="02020603050405020304" pitchFamily="18" charset="0"/>
              <a:cs typeface="Times New Roman" panose="02020603050405020304" pitchFamily="18" charset="0"/>
            </a:endParaRPr>
          </a:p>
          <a:p>
            <a:endParaRPr lang="en-US">
              <a:latin typeface="Poppins" panose="00000500000000000000" pitchFamily="2" charset="0"/>
              <a:cs typeface="Poppins" panose="00000500000000000000" pitchFamily="2" charset="0"/>
            </a:endParaRPr>
          </a:p>
        </p:txBody>
      </p:sp>
      <p:sp>
        <p:nvSpPr>
          <p:cNvPr id="3" name="Text Placeholder 2">
            <a:extLst>
              <a:ext uri="{FF2B5EF4-FFF2-40B4-BE49-F238E27FC236}">
                <a16:creationId xmlns:a16="http://schemas.microsoft.com/office/drawing/2014/main" id="{51B0620B-1F73-95F4-9926-106BFAEFA963}"/>
              </a:ext>
            </a:extLst>
          </p:cNvPr>
          <p:cNvSpPr>
            <a:spLocks noGrp="1"/>
          </p:cNvSpPr>
          <p:nvPr>
            <p:ph type="body" sz="quarter" idx="10"/>
          </p:nvPr>
        </p:nvSpPr>
        <p:spPr>
          <a:xfrm>
            <a:off x="2240546" y="939761"/>
            <a:ext cx="9427580" cy="990599"/>
          </a:xfrm>
        </p:spPr>
        <p:txBody>
          <a:bodyPr/>
          <a:lstStyle/>
          <a:p>
            <a:r>
              <a:rPr lang="en-US" err="1">
                <a:latin typeface="Poppins" panose="00000500000000000000" pitchFamily="2" charset="0"/>
                <a:cs typeface="Poppins" panose="00000500000000000000" pitchFamily="2" charset="0"/>
              </a:rPr>
              <a:t>Õigusraamid</a:t>
            </a:r>
            <a:r>
              <a:rPr lang="en-US">
                <a:latin typeface="Poppins" panose="00000500000000000000" pitchFamily="2" charset="0"/>
                <a:cs typeface="Poppins" panose="00000500000000000000" pitchFamily="2" charset="0"/>
              </a:rPr>
              <a:t> </a:t>
            </a:r>
            <a:endParaRPr lang="et-EE">
              <a:latin typeface="Poppins" panose="00000500000000000000" pitchFamily="2" charset="0"/>
              <a:cs typeface="Poppins" panose="00000500000000000000" pitchFamily="2" charset="0"/>
            </a:endParaRPr>
          </a:p>
        </p:txBody>
      </p:sp>
      <p:sp>
        <p:nvSpPr>
          <p:cNvPr id="5" name="Pildi kohatäide 4">
            <a:extLst>
              <a:ext uri="{FF2B5EF4-FFF2-40B4-BE49-F238E27FC236}">
                <a16:creationId xmlns:a16="http://schemas.microsoft.com/office/drawing/2014/main" id="{F96E633E-96DD-8248-2156-A7A10AD8898A}"/>
              </a:ext>
            </a:extLst>
          </p:cNvPr>
          <p:cNvSpPr>
            <a:spLocks noGrp="1"/>
          </p:cNvSpPr>
          <p:nvPr>
            <p:ph type="pic" idx="21"/>
          </p:nvPr>
        </p:nvSpPr>
        <p:spPr>
          <a:xfrm flipH="1">
            <a:off x="24383999" y="-12780"/>
            <a:ext cx="1272209" cy="13765068"/>
          </a:xfrm>
        </p:spPr>
        <p:txBody>
          <a:bodyPr/>
          <a:lstStyle/>
          <a:p>
            <a:endParaRPr lang="et-EE"/>
          </a:p>
        </p:txBody>
      </p:sp>
    </p:spTree>
    <p:extLst>
      <p:ext uri="{BB962C8B-B14F-4D97-AF65-F5344CB8AC3E}">
        <p14:creationId xmlns:p14="http://schemas.microsoft.com/office/powerpoint/2010/main" val="1005485279"/>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i kohatäide 2">
            <a:extLst>
              <a:ext uri="{FF2B5EF4-FFF2-40B4-BE49-F238E27FC236}">
                <a16:creationId xmlns:a16="http://schemas.microsoft.com/office/drawing/2014/main" id="{9A8D7909-9D4C-6713-2BD0-C998B78AF192}"/>
              </a:ext>
            </a:extLst>
          </p:cNvPr>
          <p:cNvSpPr>
            <a:spLocks noGrp="1"/>
          </p:cNvSpPr>
          <p:nvPr>
            <p:ph type="body" idx="1"/>
          </p:nvPr>
        </p:nvSpPr>
        <p:spPr>
          <a:xfrm>
            <a:off x="983848" y="2273300"/>
            <a:ext cx="21152252" cy="11061700"/>
          </a:xfrm>
        </p:spPr>
        <p:txBody>
          <a:bodyPr>
            <a:normAutofit fontScale="92500" lnSpcReduction="10000"/>
          </a:bodyPr>
          <a:lstStyle/>
          <a:p>
            <a:r>
              <a:rPr lang="en-US" err="1">
                <a:solidFill>
                  <a:srgbClr val="060F18"/>
                </a:solidFill>
                <a:latin typeface="Times New Roman"/>
                <a:ea typeface="Open Sans regular"/>
                <a:cs typeface="Times New Roman"/>
              </a:rPr>
              <a:t>Toetuse</a:t>
            </a:r>
            <a:r>
              <a:rPr lang="en-US">
                <a:solidFill>
                  <a:srgbClr val="060F18"/>
                </a:solidFill>
                <a:latin typeface="Times New Roman"/>
                <a:ea typeface="Open Sans regular"/>
                <a:cs typeface="Times New Roman"/>
              </a:rPr>
              <a:t> info KIK </a:t>
            </a:r>
            <a:r>
              <a:rPr lang="en-US" err="1">
                <a:solidFill>
                  <a:srgbClr val="060F18"/>
                </a:solidFill>
                <a:latin typeface="Times New Roman"/>
                <a:ea typeface="Open Sans regular"/>
                <a:cs typeface="Times New Roman"/>
              </a:rPr>
              <a:t>kodulehel</a:t>
            </a:r>
            <a:r>
              <a:rPr lang="en-US">
                <a:solidFill>
                  <a:srgbClr val="060F18"/>
                </a:solidFill>
                <a:latin typeface="Times New Roman"/>
                <a:ea typeface="Open Sans regular"/>
                <a:cs typeface="Times New Roman"/>
              </a:rPr>
              <a:t>:  </a:t>
            </a:r>
            <a:r>
              <a:rPr lang="en-US">
                <a:solidFill>
                  <a:srgbClr val="060F18"/>
                </a:solidFill>
                <a:latin typeface="Times New Roman"/>
                <a:ea typeface="Open Sans regular"/>
                <a:cs typeface="Times New Roman"/>
                <a:hlinkClick r:id="rId2"/>
              </a:rPr>
              <a:t>https://www.kik.ee/et/toetatavad-tegevused/kaugkutte-katlamajade-uuendamine</a:t>
            </a:r>
            <a:endParaRPr lang="en-US">
              <a:solidFill>
                <a:srgbClr val="060F18"/>
              </a:solidFill>
              <a:latin typeface="Times New Roman"/>
              <a:ea typeface="Open Sans regular"/>
              <a:cs typeface="Times New Roman"/>
            </a:endParaRPr>
          </a:p>
          <a:p>
            <a:r>
              <a:rPr lang="en-US">
                <a:solidFill>
                  <a:srgbClr val="060F18"/>
                </a:solidFill>
                <a:latin typeface="Times New Roman"/>
                <a:ea typeface="Open Sans regular"/>
                <a:cs typeface="Times New Roman"/>
              </a:rPr>
              <a:t>E-</a:t>
            </a:r>
            <a:r>
              <a:rPr lang="en-US" err="1">
                <a:solidFill>
                  <a:srgbClr val="060F18"/>
                </a:solidFill>
                <a:latin typeface="Times New Roman"/>
                <a:ea typeface="Open Sans regular"/>
                <a:cs typeface="Times New Roman"/>
              </a:rPr>
              <a:t>toetus</a:t>
            </a:r>
            <a:r>
              <a:rPr lang="en-US">
                <a:solidFill>
                  <a:srgbClr val="060F18"/>
                </a:solidFill>
                <a:latin typeface="Times New Roman"/>
                <a:ea typeface="Open Sans regular"/>
                <a:cs typeface="Times New Roman"/>
              </a:rPr>
              <a:t> (</a:t>
            </a:r>
            <a:r>
              <a:rPr lang="en-US" err="1">
                <a:solidFill>
                  <a:srgbClr val="060F18"/>
                </a:solidFill>
                <a:latin typeface="Times New Roman"/>
                <a:ea typeface="Open Sans regular"/>
                <a:cs typeface="Times New Roman"/>
              </a:rPr>
              <a:t>taotluse</a:t>
            </a:r>
            <a:r>
              <a:rPr lang="en-US">
                <a:solidFill>
                  <a:srgbClr val="060F18"/>
                </a:solidFill>
                <a:latin typeface="Times New Roman"/>
                <a:ea typeface="Open Sans regular"/>
                <a:cs typeface="Times New Roman"/>
              </a:rPr>
              <a:t> </a:t>
            </a:r>
            <a:r>
              <a:rPr lang="en-US" err="1">
                <a:solidFill>
                  <a:srgbClr val="060F18"/>
                </a:solidFill>
                <a:latin typeface="Times New Roman"/>
                <a:ea typeface="Open Sans regular"/>
                <a:cs typeface="Times New Roman"/>
              </a:rPr>
              <a:t>esitamine</a:t>
            </a:r>
            <a:r>
              <a:rPr lang="en-US">
                <a:solidFill>
                  <a:srgbClr val="060F18"/>
                </a:solidFill>
                <a:latin typeface="Times New Roman"/>
                <a:ea typeface="Open Sans regular"/>
                <a:cs typeface="Times New Roman"/>
              </a:rPr>
              <a:t>): </a:t>
            </a:r>
            <a:r>
              <a:rPr lang="en-US">
                <a:solidFill>
                  <a:srgbClr val="060F18"/>
                </a:solidFill>
                <a:latin typeface="Times New Roman"/>
                <a:ea typeface="Open Sans regular"/>
                <a:cs typeface="Times New Roman"/>
                <a:hlinkClick r:id="rId3"/>
              </a:rPr>
              <a:t>https://auth.rtk.ee/realms/sfos/protocol/openid-connect/auth?client_id=esfosClient&amp;response_type=code&amp;redirect_uri=https://etoetus.rtk.ee/esfos/keycloak/esf/sso/</a:t>
            </a:r>
            <a:r>
              <a:rPr lang="en-US" u="sng">
                <a:solidFill>
                  <a:schemeClr val="accent1"/>
                </a:solidFill>
                <a:latin typeface="Times New Roman"/>
                <a:ea typeface="Open Sans regular"/>
                <a:cs typeface="Times New Roman"/>
                <a:hlinkClick r:id="rId3">
                  <a:extLst>
                    <a:ext uri="{A12FA001-AC4F-418D-AE19-62706E023703}">
                      <ahyp:hlinkClr xmlns:ahyp="http://schemas.microsoft.com/office/drawing/2018/hyperlinkcolor" val="tx"/>
                    </a:ext>
                  </a:extLst>
                </a:hlinkClick>
              </a:rPr>
              <a:t>c</a:t>
            </a:r>
            <a:r>
              <a:rPr lang="en-US" u="sng">
                <a:solidFill>
                  <a:schemeClr val="accent1"/>
                </a:solidFill>
                <a:latin typeface="Times New Roman"/>
                <a:ea typeface="Open Sans regular"/>
                <a:cs typeface="Times New Roman"/>
              </a:rPr>
              <a:t>allback?origState%3DDIs5I7AMtSb13Ukse6OWSQ&amp;scope=openid%20phone&amp;state=koWny01DYfBLHsvlk-0LIEoI7PDwnZXTDXK1r5_6G0s</a:t>
            </a:r>
            <a:endParaRPr lang="en-US">
              <a:solidFill>
                <a:schemeClr val="accent1"/>
              </a:solidFill>
              <a:latin typeface="Times New Roman"/>
              <a:ea typeface="Open Sans regular"/>
              <a:cs typeface="Times New Roman"/>
            </a:endParaRPr>
          </a:p>
          <a:p>
            <a:r>
              <a:rPr lang="fi-FI">
                <a:solidFill>
                  <a:srgbClr val="060F18"/>
                </a:solidFill>
                <a:latin typeface="Times New Roman"/>
                <a:ea typeface="Open Sans regular"/>
                <a:cs typeface="Times New Roman"/>
              </a:rPr>
              <a:t>E-toetuse juhendid: </a:t>
            </a:r>
            <a:r>
              <a:rPr lang="fi-FI">
                <a:solidFill>
                  <a:srgbClr val="060F18"/>
                </a:solidFill>
                <a:latin typeface="Times New Roman"/>
                <a:ea typeface="Open Sans regular"/>
                <a:cs typeface="Times New Roman"/>
                <a:hlinkClick r:id="rId4"/>
              </a:rPr>
              <a:t>https://www.rtk.ee/toetused-taotlemine/taotlejale-ja-toetuse-saajale/abimaterjalid-ja-juhendid#e-toetuse-keskkonna-</a:t>
            </a:r>
            <a:endParaRPr lang="fi-FI">
              <a:solidFill>
                <a:srgbClr val="060F18"/>
              </a:solidFill>
              <a:latin typeface="Times New Roman"/>
              <a:ea typeface="Open Sans regular"/>
              <a:cs typeface="Times New Roman"/>
            </a:endParaRPr>
          </a:p>
          <a:p>
            <a:r>
              <a:rPr lang="fi-FI">
                <a:solidFill>
                  <a:srgbClr val="060F18"/>
                </a:solidFill>
                <a:latin typeface="Times New Roman"/>
                <a:ea typeface="Open Sans regular"/>
                <a:cs typeface="Times New Roman"/>
              </a:rPr>
              <a:t>Riigiabi ja ettevõtte suurus: </a:t>
            </a:r>
            <a:r>
              <a:rPr lang="fi-FI">
                <a:solidFill>
                  <a:srgbClr val="060F18"/>
                </a:solidFill>
                <a:latin typeface="Times New Roman"/>
                <a:ea typeface="Open Sans regular"/>
                <a:cs typeface="Times New Roman"/>
                <a:hlinkClick r:id="rId5"/>
              </a:rPr>
              <a:t>https://www.fin.ee/riigihanked-riigiabi-osalused-kinnisvara/riigiabi/grupierandiga-holmatud-riigiabi</a:t>
            </a:r>
            <a:endParaRPr lang="fi-FI">
              <a:solidFill>
                <a:srgbClr val="060F18"/>
              </a:solidFill>
              <a:latin typeface="Times New Roman"/>
              <a:ea typeface="Open Sans regular"/>
              <a:cs typeface="Times New Roman"/>
            </a:endParaRPr>
          </a:p>
          <a:p>
            <a:r>
              <a:rPr lang="fi-FI">
                <a:solidFill>
                  <a:srgbClr val="060F18"/>
                </a:solidFill>
                <a:latin typeface="Times New Roman"/>
                <a:ea typeface="Open Sans regular"/>
                <a:cs typeface="Times New Roman"/>
              </a:rPr>
              <a:t>Teavituse juhendid ja plakatigeneraator: </a:t>
            </a:r>
            <a:r>
              <a:rPr lang="fi-FI">
                <a:solidFill>
                  <a:srgbClr val="060F18"/>
                </a:solidFill>
                <a:latin typeface="Times New Roman"/>
                <a:ea typeface="Open Sans regular"/>
                <a:cs typeface="Times New Roman"/>
                <a:hlinkClick r:id="rId6"/>
              </a:rPr>
              <a:t>https://www.rtk.ee/toetuste-ulevaated-ja-oigusaktid/kiirelt-katte/logod-ja-sumboolika</a:t>
            </a:r>
            <a:endParaRPr lang="fi-FI">
              <a:solidFill>
                <a:srgbClr val="060F18"/>
              </a:solidFill>
              <a:latin typeface="Times New Roman"/>
              <a:ea typeface="Open Sans regular"/>
              <a:cs typeface="Times New Roman"/>
            </a:endParaRPr>
          </a:p>
          <a:p>
            <a:r>
              <a:rPr lang="fi-FI">
                <a:solidFill>
                  <a:srgbClr val="060F18"/>
                </a:solidFill>
                <a:latin typeface="Times New Roman"/>
                <a:ea typeface="Open Sans regular"/>
                <a:cs typeface="Times New Roman"/>
              </a:rPr>
              <a:t>Kliimakindluse ja DNSH ”Ei kahjusta oluliselt” info: </a:t>
            </a:r>
            <a:r>
              <a:rPr lang="fi-FI">
                <a:solidFill>
                  <a:srgbClr val="060F18"/>
                </a:solidFill>
                <a:latin typeface="Times New Roman"/>
                <a:ea typeface="Open Sans regular"/>
                <a:cs typeface="Times New Roman"/>
                <a:hlinkClick r:id="rId7"/>
              </a:rPr>
              <a:t>https://www.rtk.ee/toetused-taotlemine/taotlejale-ja-toetuse-saajale/keskkonnanouded</a:t>
            </a:r>
            <a:endParaRPr lang="fi-FI">
              <a:solidFill>
                <a:srgbClr val="060F18"/>
              </a:solidFill>
              <a:latin typeface="Times New Roman"/>
              <a:ea typeface="Open Sans regular"/>
              <a:cs typeface="Times New Roman"/>
            </a:endParaRPr>
          </a:p>
          <a:p>
            <a:endParaRPr lang="fi-FI">
              <a:solidFill>
                <a:srgbClr val="060F18"/>
              </a:solidFill>
              <a:latin typeface="Times New Roman" panose="02020603050405020304" pitchFamily="18" charset="0"/>
              <a:cs typeface="Times New Roman" panose="02020603050405020304" pitchFamily="18" charset="0"/>
            </a:endParaRPr>
          </a:p>
          <a:p>
            <a:pPr marL="0" indent="0">
              <a:buNone/>
            </a:pPr>
            <a:endParaRPr lang="fi-FI">
              <a:solidFill>
                <a:srgbClr val="060F18"/>
              </a:solidFill>
              <a:latin typeface="Times New Roman" panose="02020603050405020304" pitchFamily="18" charset="0"/>
              <a:cs typeface="Times New Roman" panose="02020603050405020304" pitchFamily="18" charset="0"/>
            </a:endParaRPr>
          </a:p>
          <a:p>
            <a:endParaRPr lang="fi-FI">
              <a:solidFill>
                <a:srgbClr val="060F18"/>
              </a:solidFill>
              <a:latin typeface="Times New Roman" panose="02020603050405020304" pitchFamily="18" charset="0"/>
              <a:cs typeface="Times New Roman" panose="02020603050405020304" pitchFamily="18" charset="0"/>
            </a:endParaRPr>
          </a:p>
          <a:p>
            <a:endParaRPr lang="et-EE">
              <a:solidFill>
                <a:srgbClr val="060F18"/>
              </a:solidFill>
              <a:latin typeface="Times New Roman" panose="02020603050405020304" pitchFamily="18" charset="0"/>
              <a:cs typeface="Times New Roman" panose="02020603050405020304" pitchFamily="18" charset="0"/>
            </a:endParaRPr>
          </a:p>
        </p:txBody>
      </p:sp>
      <p:sp>
        <p:nvSpPr>
          <p:cNvPr id="4" name="Teksti kohatäide 3">
            <a:extLst>
              <a:ext uri="{FF2B5EF4-FFF2-40B4-BE49-F238E27FC236}">
                <a16:creationId xmlns:a16="http://schemas.microsoft.com/office/drawing/2014/main" id="{E0FC21CB-2752-9598-414C-82B792174396}"/>
              </a:ext>
            </a:extLst>
          </p:cNvPr>
          <p:cNvSpPr>
            <a:spLocks noGrp="1"/>
          </p:cNvSpPr>
          <p:nvPr>
            <p:ph type="body" sz="quarter" idx="10"/>
          </p:nvPr>
        </p:nvSpPr>
        <p:spPr>
          <a:xfrm>
            <a:off x="1453748" y="1003301"/>
            <a:ext cx="16174454" cy="939799"/>
          </a:xfrm>
        </p:spPr>
        <p:txBody>
          <a:bodyPr/>
          <a:lstStyle/>
          <a:p>
            <a:r>
              <a:rPr lang="en-US" err="1"/>
              <a:t>Lingid</a:t>
            </a:r>
            <a:endParaRPr lang="et-EE"/>
          </a:p>
        </p:txBody>
      </p:sp>
      <p:sp>
        <p:nvSpPr>
          <p:cNvPr id="7" name="Pildi kohatäide 6">
            <a:extLst>
              <a:ext uri="{FF2B5EF4-FFF2-40B4-BE49-F238E27FC236}">
                <a16:creationId xmlns:a16="http://schemas.microsoft.com/office/drawing/2014/main" id="{169ED9E3-28D5-3000-3B3A-C1AC69A44618}"/>
              </a:ext>
            </a:extLst>
          </p:cNvPr>
          <p:cNvSpPr>
            <a:spLocks noGrp="1"/>
          </p:cNvSpPr>
          <p:nvPr>
            <p:ph type="pic" idx="21"/>
          </p:nvPr>
        </p:nvSpPr>
        <p:spPr>
          <a:xfrm>
            <a:off x="24295100" y="-12780"/>
            <a:ext cx="88900" cy="13765068"/>
          </a:xfrm>
        </p:spPr>
        <p:txBody>
          <a:bodyPr/>
          <a:lstStyle/>
          <a:p>
            <a:endParaRPr lang="et-EE"/>
          </a:p>
        </p:txBody>
      </p:sp>
    </p:spTree>
    <p:extLst>
      <p:ext uri="{BB962C8B-B14F-4D97-AF65-F5344CB8AC3E}">
        <p14:creationId xmlns:p14="http://schemas.microsoft.com/office/powerpoint/2010/main" val="641625271"/>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i kohatäide 5">
            <a:extLst>
              <a:ext uri="{FF2B5EF4-FFF2-40B4-BE49-F238E27FC236}">
                <a16:creationId xmlns:a16="http://schemas.microsoft.com/office/drawing/2014/main" id="{22C13AEA-B73D-E18E-46E3-FAD05434F1D6}"/>
              </a:ext>
            </a:extLst>
          </p:cNvPr>
          <p:cNvSpPr>
            <a:spLocks noGrp="1"/>
          </p:cNvSpPr>
          <p:nvPr>
            <p:ph type="body" sz="quarter" idx="25"/>
          </p:nvPr>
        </p:nvSpPr>
        <p:spPr>
          <a:xfrm>
            <a:off x="756479" y="361833"/>
            <a:ext cx="22021933" cy="2387833"/>
          </a:xfrm>
        </p:spPr>
        <p:txBody>
          <a:bodyPr/>
          <a:lstStyle/>
          <a:p>
            <a:r>
              <a:rPr lang="en-US"/>
              <a:t>KIK koduleht</a:t>
            </a:r>
            <a:endParaRPr lang="en-US" sz="4000"/>
          </a:p>
          <a:p>
            <a:endParaRPr lang="et-EE" sz="4000"/>
          </a:p>
        </p:txBody>
      </p:sp>
      <p:sp>
        <p:nvSpPr>
          <p:cNvPr id="7" name="Pildi kohatäide 6">
            <a:extLst>
              <a:ext uri="{FF2B5EF4-FFF2-40B4-BE49-F238E27FC236}">
                <a16:creationId xmlns:a16="http://schemas.microsoft.com/office/drawing/2014/main" id="{3FAC0BAD-B894-142F-9AD0-F3E9E58D69AC}"/>
              </a:ext>
            </a:extLst>
          </p:cNvPr>
          <p:cNvSpPr>
            <a:spLocks noGrp="1"/>
          </p:cNvSpPr>
          <p:nvPr>
            <p:ph type="pic" sz="quarter" idx="26"/>
          </p:nvPr>
        </p:nvSpPr>
        <p:spPr>
          <a:xfrm>
            <a:off x="1181033" y="4130202"/>
            <a:ext cx="22021933" cy="9351963"/>
          </a:xfrm>
        </p:spPr>
        <p:txBody>
          <a:bodyPr>
            <a:normAutofit fontScale="92500" lnSpcReduction="20000"/>
          </a:bodyPr>
          <a:lstStyle/>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r>
              <a:rPr lang="en-US"/>
              <a:t>https://kik.ee/et/toetatavad-tegevused/kaugkutte-katlamajade-uuendamine</a:t>
            </a:r>
            <a:endParaRPr lang="et-EE"/>
          </a:p>
        </p:txBody>
      </p:sp>
      <p:pic>
        <p:nvPicPr>
          <p:cNvPr id="9" name="Pilt 8">
            <a:extLst>
              <a:ext uri="{FF2B5EF4-FFF2-40B4-BE49-F238E27FC236}">
                <a16:creationId xmlns:a16="http://schemas.microsoft.com/office/drawing/2014/main" id="{939D1369-1AFF-D2E3-9205-B5B79628E15F}"/>
              </a:ext>
            </a:extLst>
          </p:cNvPr>
          <p:cNvPicPr>
            <a:picLocks noChangeAspect="1"/>
          </p:cNvPicPr>
          <p:nvPr/>
        </p:nvPicPr>
        <p:blipFill>
          <a:blip r:embed="rId2"/>
          <a:srcRect l="15343" t="6706" r="6191"/>
          <a:stretch>
            <a:fillRect/>
          </a:stretch>
        </p:blipFill>
        <p:spPr>
          <a:xfrm>
            <a:off x="6248648" y="361833"/>
            <a:ext cx="15316072" cy="12447199"/>
          </a:xfrm>
          <a:prstGeom prst="rect">
            <a:avLst/>
          </a:prstGeom>
        </p:spPr>
      </p:pic>
    </p:spTree>
    <p:extLst>
      <p:ext uri="{BB962C8B-B14F-4D97-AF65-F5344CB8AC3E}">
        <p14:creationId xmlns:p14="http://schemas.microsoft.com/office/powerpoint/2010/main" val="1527130899"/>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i kohatäide 3">
            <a:extLst>
              <a:ext uri="{FF2B5EF4-FFF2-40B4-BE49-F238E27FC236}">
                <a16:creationId xmlns:a16="http://schemas.microsoft.com/office/drawing/2014/main" id="{0BF00CCE-CC70-F732-A815-547E6F709B19}"/>
              </a:ext>
            </a:extLst>
          </p:cNvPr>
          <p:cNvSpPr>
            <a:spLocks noGrp="1"/>
          </p:cNvSpPr>
          <p:nvPr>
            <p:ph type="body" idx="1"/>
          </p:nvPr>
        </p:nvSpPr>
        <p:spPr>
          <a:xfrm>
            <a:off x="767948" y="2081048"/>
            <a:ext cx="22371452" cy="9884980"/>
          </a:xfrm>
        </p:spPr>
        <p:txBody>
          <a:bodyPr anchor="ctr">
            <a:noAutofit/>
          </a:bodyPr>
          <a:lstStyle/>
          <a:p>
            <a:pPr>
              <a:spcBef>
                <a:spcPts val="1800"/>
              </a:spcBef>
            </a:pPr>
            <a:r>
              <a:rPr lang="et-EE" sz="4000">
                <a:solidFill>
                  <a:srgbClr val="060F18"/>
                </a:solidFill>
                <a:latin typeface="Times New Roman" panose="02020603050405020304" pitchFamily="18" charset="0"/>
                <a:cs typeface="Times New Roman" panose="02020603050405020304" pitchFamily="18" charset="0"/>
              </a:rPr>
              <a:t>Taotleja:</a:t>
            </a:r>
            <a:endParaRPr lang="en-US" sz="4000">
              <a:solidFill>
                <a:srgbClr val="060F18"/>
              </a:solidFill>
              <a:latin typeface="Times New Roman" panose="02020603050405020304" pitchFamily="18" charset="0"/>
              <a:cs typeface="Times New Roman" panose="02020603050405020304" pitchFamily="18" charset="0"/>
            </a:endParaRPr>
          </a:p>
          <a:p>
            <a:pPr marL="1371600" lvl="1" indent="-457200">
              <a:spcBef>
                <a:spcPts val="1800"/>
              </a:spcBef>
              <a:buFont typeface="Arial" panose="020B0604020202020204" pitchFamily="34" charset="0"/>
              <a:buChar char="•"/>
            </a:pPr>
            <a:r>
              <a:rPr lang="en-US" err="1">
                <a:solidFill>
                  <a:srgbClr val="060F18"/>
                </a:solidFill>
                <a:latin typeface="Times New Roman" panose="02020603050405020304" pitchFamily="18" charset="0"/>
                <a:cs typeface="Times New Roman" panose="02020603050405020304" pitchFamily="18" charset="0"/>
              </a:rPr>
              <a:t>soojusettevõtja</a:t>
            </a:r>
            <a:r>
              <a:rPr lang="en-US">
                <a:solidFill>
                  <a:srgbClr val="060F18"/>
                </a:solidFill>
                <a:latin typeface="Times New Roman" panose="02020603050405020304" pitchFamily="18" charset="0"/>
                <a:cs typeface="Times New Roman" panose="02020603050405020304" pitchFamily="18" charset="0"/>
              </a:rPr>
              <a:t> </a:t>
            </a:r>
            <a:r>
              <a:rPr lang="en-US" err="1">
                <a:solidFill>
                  <a:srgbClr val="060F18"/>
                </a:solidFill>
                <a:latin typeface="Times New Roman" panose="02020603050405020304" pitchFamily="18" charset="0"/>
                <a:cs typeface="Times New Roman" panose="02020603050405020304" pitchFamily="18" charset="0"/>
              </a:rPr>
              <a:t>kaugkütteseaduse</a:t>
            </a:r>
            <a:r>
              <a:rPr lang="en-US">
                <a:solidFill>
                  <a:srgbClr val="060F18"/>
                </a:solidFill>
                <a:latin typeface="Times New Roman" panose="02020603050405020304" pitchFamily="18" charset="0"/>
                <a:cs typeface="Times New Roman" panose="02020603050405020304" pitchFamily="18" charset="0"/>
              </a:rPr>
              <a:t> </a:t>
            </a:r>
            <a:r>
              <a:rPr lang="en-US" err="1">
                <a:solidFill>
                  <a:srgbClr val="060F18"/>
                </a:solidFill>
                <a:latin typeface="Times New Roman" panose="02020603050405020304" pitchFamily="18" charset="0"/>
                <a:cs typeface="Times New Roman" panose="02020603050405020304" pitchFamily="18" charset="0"/>
              </a:rPr>
              <a:t>tähenduses</a:t>
            </a:r>
            <a:r>
              <a:rPr lang="en-US">
                <a:solidFill>
                  <a:srgbClr val="060F18"/>
                </a:solidFill>
                <a:latin typeface="Times New Roman" panose="02020603050405020304" pitchFamily="18" charset="0"/>
                <a:cs typeface="Times New Roman" panose="02020603050405020304" pitchFamily="18" charset="0"/>
              </a:rPr>
              <a:t>;</a:t>
            </a:r>
          </a:p>
          <a:p>
            <a:pPr marL="1371600" lvl="1" indent="-457200">
              <a:spcBef>
                <a:spcPts val="1800"/>
              </a:spcBef>
              <a:buFont typeface="Arial" panose="020B0604020202020204" pitchFamily="34" charset="0"/>
              <a:buChar char="•"/>
            </a:pPr>
            <a:r>
              <a:rPr lang="en-US" err="1">
                <a:solidFill>
                  <a:srgbClr val="060F18"/>
                </a:solidFill>
                <a:latin typeface="Times New Roman" panose="02020603050405020304" pitchFamily="18" charset="0"/>
                <a:cs typeface="Times New Roman" panose="02020603050405020304" pitchFamily="18" charset="0"/>
              </a:rPr>
              <a:t>riigiasutus</a:t>
            </a:r>
            <a:r>
              <a:rPr lang="en-US">
                <a:solidFill>
                  <a:srgbClr val="060F18"/>
                </a:solidFill>
                <a:latin typeface="Times New Roman" panose="02020603050405020304" pitchFamily="18" charset="0"/>
                <a:cs typeface="Times New Roman" panose="02020603050405020304" pitchFamily="18" charset="0"/>
              </a:rPr>
              <a:t>;</a:t>
            </a:r>
          </a:p>
          <a:p>
            <a:pPr marL="1371600" lvl="1" indent="-457200">
              <a:spcBef>
                <a:spcPts val="1800"/>
              </a:spcBef>
              <a:buFont typeface="Arial" panose="020B0604020202020204" pitchFamily="34" charset="0"/>
              <a:buChar char="•"/>
            </a:pPr>
            <a:r>
              <a:rPr lang="en-US">
                <a:solidFill>
                  <a:srgbClr val="060F18"/>
                </a:solidFill>
                <a:latin typeface="Times New Roman" panose="02020603050405020304" pitchFamily="18" charset="0"/>
                <a:cs typeface="Times New Roman" panose="02020603050405020304" pitchFamily="18" charset="0"/>
              </a:rPr>
              <a:t>KOV, </a:t>
            </a:r>
            <a:r>
              <a:rPr lang="en-US" err="1">
                <a:solidFill>
                  <a:srgbClr val="060F18"/>
                </a:solidFill>
                <a:latin typeface="Times New Roman" panose="02020603050405020304" pitchFamily="18" charset="0"/>
                <a:cs typeface="Times New Roman" panose="02020603050405020304" pitchFamily="18" charset="0"/>
              </a:rPr>
              <a:t>KOVle</a:t>
            </a:r>
            <a:r>
              <a:rPr lang="en-US">
                <a:solidFill>
                  <a:srgbClr val="060F18"/>
                </a:solidFill>
                <a:latin typeface="Times New Roman" panose="02020603050405020304" pitchFamily="18" charset="0"/>
                <a:cs typeface="Times New Roman" panose="02020603050405020304" pitchFamily="18" charset="0"/>
              </a:rPr>
              <a:t> </a:t>
            </a:r>
            <a:r>
              <a:rPr lang="en-US" err="1">
                <a:solidFill>
                  <a:srgbClr val="060F18"/>
                </a:solidFill>
                <a:latin typeface="Times New Roman" panose="02020603050405020304" pitchFamily="18" charset="0"/>
                <a:cs typeface="Times New Roman" panose="02020603050405020304" pitchFamily="18" charset="0"/>
              </a:rPr>
              <a:t>kuuluv</a:t>
            </a:r>
            <a:r>
              <a:rPr lang="en-US">
                <a:solidFill>
                  <a:srgbClr val="060F18"/>
                </a:solidFill>
                <a:latin typeface="Times New Roman" panose="02020603050405020304" pitchFamily="18" charset="0"/>
                <a:cs typeface="Times New Roman" panose="02020603050405020304" pitchFamily="18" charset="0"/>
              </a:rPr>
              <a:t> </a:t>
            </a:r>
            <a:r>
              <a:rPr lang="en-US" err="1">
                <a:solidFill>
                  <a:srgbClr val="060F18"/>
                </a:solidFill>
                <a:latin typeface="Times New Roman" panose="02020603050405020304" pitchFamily="18" charset="0"/>
                <a:cs typeface="Times New Roman" panose="02020603050405020304" pitchFamily="18" charset="0"/>
              </a:rPr>
              <a:t>asutus</a:t>
            </a:r>
            <a:r>
              <a:rPr lang="en-US">
                <a:solidFill>
                  <a:srgbClr val="060F18"/>
                </a:solidFill>
                <a:latin typeface="Times New Roman" panose="02020603050405020304" pitchFamily="18" charset="0"/>
                <a:cs typeface="Times New Roman" panose="02020603050405020304" pitchFamily="18" charset="0"/>
              </a:rPr>
              <a:t> </a:t>
            </a:r>
            <a:r>
              <a:rPr lang="en-US" err="1">
                <a:solidFill>
                  <a:srgbClr val="060F18"/>
                </a:solidFill>
                <a:latin typeface="Times New Roman" panose="02020603050405020304" pitchFamily="18" charset="0"/>
                <a:cs typeface="Times New Roman" panose="02020603050405020304" pitchFamily="18" charset="0"/>
              </a:rPr>
              <a:t>või</a:t>
            </a:r>
            <a:r>
              <a:rPr lang="en-US">
                <a:solidFill>
                  <a:srgbClr val="060F18"/>
                </a:solidFill>
                <a:latin typeface="Times New Roman" panose="02020603050405020304" pitchFamily="18" charset="0"/>
                <a:cs typeface="Times New Roman" panose="02020603050405020304" pitchFamily="18" charset="0"/>
              </a:rPr>
              <a:t> </a:t>
            </a:r>
            <a:r>
              <a:rPr lang="en-US" err="1">
                <a:solidFill>
                  <a:srgbClr val="060F18"/>
                </a:solidFill>
                <a:latin typeface="Times New Roman" panose="02020603050405020304" pitchFamily="18" charset="0"/>
                <a:cs typeface="Times New Roman" panose="02020603050405020304" pitchFamily="18" charset="0"/>
              </a:rPr>
              <a:t>äriühing</a:t>
            </a:r>
            <a:endParaRPr lang="en-US">
              <a:solidFill>
                <a:srgbClr val="060F18"/>
              </a:solidFill>
              <a:latin typeface="Times New Roman" panose="02020603050405020304" pitchFamily="18" charset="0"/>
              <a:cs typeface="Times New Roman" panose="02020603050405020304" pitchFamily="18" charset="0"/>
            </a:endParaRPr>
          </a:p>
          <a:p>
            <a:pPr>
              <a:spcBef>
                <a:spcPts val="1800"/>
              </a:spcBef>
            </a:pPr>
            <a:r>
              <a:rPr lang="et-EE" sz="4000">
                <a:solidFill>
                  <a:srgbClr val="060F18"/>
                </a:solidFill>
                <a:latin typeface="Times New Roman" panose="02020603050405020304" pitchFamily="18" charset="0"/>
                <a:cs typeface="Times New Roman" panose="02020603050405020304" pitchFamily="18" charset="0"/>
              </a:rPr>
              <a:t>Taotleja ja partner peavad vastama ühendmääruse § 3 lõigetes 2 ja 4 toodud nõuetele</a:t>
            </a:r>
            <a:r>
              <a:rPr lang="en-US" sz="4000">
                <a:solidFill>
                  <a:srgbClr val="060F18"/>
                </a:solidFill>
                <a:latin typeface="Times New Roman" panose="02020603050405020304" pitchFamily="18" charset="0"/>
                <a:cs typeface="Times New Roman" panose="02020603050405020304" pitchFamily="18" charset="0"/>
              </a:rPr>
              <a:t>.</a:t>
            </a:r>
          </a:p>
          <a:p>
            <a:pPr>
              <a:spcBef>
                <a:spcPts val="2400"/>
              </a:spcBef>
            </a:pPr>
            <a:r>
              <a:rPr lang="fi-FI" sz="4000" err="1">
                <a:solidFill>
                  <a:srgbClr val="060F18"/>
                </a:solidFill>
                <a:latin typeface="Times New Roman" panose="02020603050405020304" pitchFamily="18" charset="0"/>
                <a:cs typeface="Times New Roman" panose="02020603050405020304" pitchFamily="18" charset="0"/>
              </a:rPr>
              <a:t>Taotleja</a:t>
            </a:r>
            <a:r>
              <a:rPr lang="fi-FI" sz="4000">
                <a:solidFill>
                  <a:srgbClr val="060F18"/>
                </a:solidFill>
                <a:latin typeface="Times New Roman" panose="02020603050405020304" pitchFamily="18" charset="0"/>
                <a:cs typeface="Times New Roman" panose="02020603050405020304" pitchFamily="18" charset="0"/>
              </a:rPr>
              <a:t> ja </a:t>
            </a:r>
            <a:r>
              <a:rPr lang="fi-FI" sz="4000" err="1">
                <a:solidFill>
                  <a:srgbClr val="060F18"/>
                </a:solidFill>
                <a:latin typeface="Times New Roman" panose="02020603050405020304" pitchFamily="18" charset="0"/>
                <a:cs typeface="Times New Roman" panose="02020603050405020304" pitchFamily="18" charset="0"/>
              </a:rPr>
              <a:t>partner</a:t>
            </a:r>
            <a:r>
              <a:rPr lang="fi-FI" sz="4000">
                <a:solidFill>
                  <a:srgbClr val="060F18"/>
                </a:solidFill>
                <a:latin typeface="Times New Roman" panose="02020603050405020304" pitchFamily="18" charset="0"/>
                <a:cs typeface="Times New Roman" panose="02020603050405020304" pitchFamily="18" charset="0"/>
              </a:rPr>
              <a:t> ei </a:t>
            </a:r>
            <a:r>
              <a:rPr lang="fi-FI" sz="4000" err="1">
                <a:solidFill>
                  <a:srgbClr val="060F18"/>
                </a:solidFill>
                <a:latin typeface="Times New Roman" panose="02020603050405020304" pitchFamily="18" charset="0"/>
                <a:cs typeface="Times New Roman" panose="02020603050405020304" pitchFamily="18" charset="0"/>
              </a:rPr>
              <a:t>tohi</a:t>
            </a:r>
            <a:r>
              <a:rPr lang="fi-FI" sz="4000">
                <a:solidFill>
                  <a:srgbClr val="060F18"/>
                </a:solidFill>
                <a:latin typeface="Times New Roman" panose="02020603050405020304" pitchFamily="18" charset="0"/>
                <a:cs typeface="Times New Roman" panose="02020603050405020304" pitchFamily="18" charset="0"/>
              </a:rPr>
              <a:t> olla </a:t>
            </a:r>
            <a:r>
              <a:rPr lang="fi-FI" sz="4000" err="1">
                <a:solidFill>
                  <a:srgbClr val="060F18"/>
                </a:solidFill>
                <a:latin typeface="Times New Roman" panose="02020603050405020304" pitchFamily="18" charset="0"/>
                <a:cs typeface="Times New Roman" panose="02020603050405020304" pitchFamily="18" charset="0"/>
              </a:rPr>
              <a:t>raskustes</a:t>
            </a:r>
            <a:r>
              <a:rPr lang="fi-FI" sz="4000">
                <a:solidFill>
                  <a:srgbClr val="060F18"/>
                </a:solidFill>
                <a:latin typeface="Times New Roman" panose="02020603050405020304" pitchFamily="18" charset="0"/>
                <a:cs typeface="Times New Roman" panose="02020603050405020304" pitchFamily="18" charset="0"/>
              </a:rPr>
              <a:t> </a:t>
            </a:r>
            <a:r>
              <a:rPr lang="fi-FI" sz="4000" err="1">
                <a:solidFill>
                  <a:srgbClr val="060F18"/>
                </a:solidFill>
                <a:latin typeface="Times New Roman" panose="02020603050405020304" pitchFamily="18" charset="0"/>
                <a:cs typeface="Times New Roman" panose="02020603050405020304" pitchFamily="18" charset="0"/>
              </a:rPr>
              <a:t>olev</a:t>
            </a:r>
            <a:r>
              <a:rPr lang="fi-FI" sz="4000">
                <a:solidFill>
                  <a:srgbClr val="060F18"/>
                </a:solidFill>
                <a:latin typeface="Times New Roman" panose="02020603050405020304" pitchFamily="18" charset="0"/>
                <a:cs typeface="Times New Roman" panose="02020603050405020304" pitchFamily="18" charset="0"/>
              </a:rPr>
              <a:t> </a:t>
            </a:r>
            <a:r>
              <a:rPr lang="fi-FI" sz="4000" err="1">
                <a:solidFill>
                  <a:srgbClr val="060F18"/>
                </a:solidFill>
                <a:latin typeface="Times New Roman" panose="02020603050405020304" pitchFamily="18" charset="0"/>
                <a:cs typeface="Times New Roman" panose="02020603050405020304" pitchFamily="18" charset="0"/>
              </a:rPr>
              <a:t>ettevõtja</a:t>
            </a:r>
            <a:r>
              <a:rPr lang="fi-FI" sz="4000">
                <a:solidFill>
                  <a:srgbClr val="060F18"/>
                </a:solidFill>
                <a:latin typeface="Times New Roman" panose="02020603050405020304" pitchFamily="18" charset="0"/>
                <a:cs typeface="Times New Roman" panose="02020603050405020304" pitchFamily="18" charset="0"/>
              </a:rPr>
              <a:t> ÜGEM </a:t>
            </a:r>
            <a:r>
              <a:rPr lang="fi-FI" sz="4000" err="1">
                <a:solidFill>
                  <a:srgbClr val="060F18"/>
                </a:solidFill>
                <a:latin typeface="Times New Roman" panose="02020603050405020304" pitchFamily="18" charset="0"/>
                <a:cs typeface="Times New Roman" panose="02020603050405020304" pitchFamily="18" charset="0"/>
              </a:rPr>
              <a:t>artikli</a:t>
            </a:r>
            <a:r>
              <a:rPr lang="fi-FI" sz="4000">
                <a:solidFill>
                  <a:srgbClr val="060F18"/>
                </a:solidFill>
                <a:latin typeface="Times New Roman" panose="02020603050405020304" pitchFamily="18" charset="0"/>
                <a:cs typeface="Times New Roman" panose="02020603050405020304" pitchFamily="18" charset="0"/>
              </a:rPr>
              <a:t> 2 </a:t>
            </a:r>
            <a:r>
              <a:rPr lang="fi-FI" sz="4000" err="1">
                <a:solidFill>
                  <a:srgbClr val="060F18"/>
                </a:solidFill>
                <a:latin typeface="Times New Roman" panose="02020603050405020304" pitchFamily="18" charset="0"/>
                <a:cs typeface="Times New Roman" panose="02020603050405020304" pitchFamily="18" charset="0"/>
              </a:rPr>
              <a:t>punkti</a:t>
            </a:r>
            <a:r>
              <a:rPr lang="fi-FI" sz="4000">
                <a:solidFill>
                  <a:srgbClr val="060F18"/>
                </a:solidFill>
                <a:latin typeface="Times New Roman" panose="02020603050405020304" pitchFamily="18" charset="0"/>
                <a:cs typeface="Times New Roman" panose="02020603050405020304" pitchFamily="18" charset="0"/>
              </a:rPr>
              <a:t> 18 </a:t>
            </a:r>
            <a:r>
              <a:rPr lang="fi-FI" sz="4000" err="1">
                <a:solidFill>
                  <a:srgbClr val="060F18"/>
                </a:solidFill>
                <a:latin typeface="Times New Roman" panose="02020603050405020304" pitchFamily="18" charset="0"/>
                <a:cs typeface="Times New Roman" panose="02020603050405020304" pitchFamily="18" charset="0"/>
              </a:rPr>
              <a:t>tähenduses</a:t>
            </a:r>
            <a:r>
              <a:rPr lang="fi-FI" sz="4000">
                <a:solidFill>
                  <a:srgbClr val="060F18"/>
                </a:solidFill>
                <a:latin typeface="Times New Roman" panose="02020603050405020304" pitchFamily="18" charset="0"/>
                <a:cs typeface="Times New Roman" panose="02020603050405020304" pitchFamily="18" charset="0"/>
              </a:rPr>
              <a:t>.</a:t>
            </a:r>
          </a:p>
          <a:p>
            <a:pPr>
              <a:spcBef>
                <a:spcPts val="2400"/>
              </a:spcBef>
            </a:pPr>
            <a:r>
              <a:rPr lang="et-EE" sz="4000">
                <a:solidFill>
                  <a:srgbClr val="060F18"/>
                </a:solidFill>
                <a:latin typeface="Times New Roman" panose="02020603050405020304" pitchFamily="18" charset="0"/>
                <a:cs typeface="Times New Roman" panose="02020603050405020304" pitchFamily="18" charset="0"/>
              </a:rPr>
              <a:t>Taotleja ja partneri omafinantseeringu ja mitteabikõlblike kulude tasumise suutlikkus peab olema täies mahus tagatud.</a:t>
            </a:r>
          </a:p>
          <a:p>
            <a:pPr>
              <a:spcBef>
                <a:spcPts val="2400"/>
              </a:spcBef>
            </a:pPr>
            <a:endParaRPr lang="et-EE" sz="4000">
              <a:solidFill>
                <a:srgbClr val="060F18"/>
              </a:solidFill>
              <a:latin typeface="Times New Roman" panose="02020603050405020304" pitchFamily="18" charset="0"/>
              <a:cs typeface="Times New Roman" panose="02020603050405020304" pitchFamily="18" charset="0"/>
            </a:endParaRPr>
          </a:p>
          <a:p>
            <a:pPr marL="0" indent="0">
              <a:buNone/>
            </a:pPr>
            <a:endParaRPr lang="et-EE" sz="4000">
              <a:latin typeface="Times New Roman" panose="02020603050405020304" pitchFamily="18" charset="0"/>
              <a:cs typeface="Times New Roman" panose="02020603050405020304" pitchFamily="18" charset="0"/>
            </a:endParaRPr>
          </a:p>
        </p:txBody>
      </p:sp>
      <p:sp>
        <p:nvSpPr>
          <p:cNvPr id="5" name="Teksti kohatäide 4">
            <a:extLst>
              <a:ext uri="{FF2B5EF4-FFF2-40B4-BE49-F238E27FC236}">
                <a16:creationId xmlns:a16="http://schemas.microsoft.com/office/drawing/2014/main" id="{EB135365-61AB-0E3C-3584-F2EA4B4FFEB0}"/>
              </a:ext>
            </a:extLst>
          </p:cNvPr>
          <p:cNvSpPr>
            <a:spLocks noGrp="1"/>
          </p:cNvSpPr>
          <p:nvPr>
            <p:ph type="body" sz="quarter" idx="10"/>
          </p:nvPr>
        </p:nvSpPr>
        <p:spPr>
          <a:xfrm>
            <a:off x="868946" y="479385"/>
            <a:ext cx="9427580" cy="1057315"/>
          </a:xfrm>
        </p:spPr>
        <p:txBody>
          <a:bodyPr/>
          <a:lstStyle/>
          <a:p>
            <a:r>
              <a:rPr lang="en-US" err="1"/>
              <a:t>Kellele</a:t>
            </a:r>
            <a:r>
              <a:rPr lang="en-US"/>
              <a:t>?</a:t>
            </a:r>
            <a:endParaRPr lang="et-EE"/>
          </a:p>
        </p:txBody>
      </p:sp>
    </p:spTree>
    <p:extLst>
      <p:ext uri="{BB962C8B-B14F-4D97-AF65-F5344CB8AC3E}">
        <p14:creationId xmlns:p14="http://schemas.microsoft.com/office/powerpoint/2010/main" val="2304897920"/>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 kohatäide 1">
            <a:extLst>
              <a:ext uri="{FF2B5EF4-FFF2-40B4-BE49-F238E27FC236}">
                <a16:creationId xmlns:a16="http://schemas.microsoft.com/office/drawing/2014/main" id="{368AF652-646E-1D91-5D84-861A8B2FE833}"/>
              </a:ext>
            </a:extLst>
          </p:cNvPr>
          <p:cNvSpPr>
            <a:spLocks noGrp="1"/>
          </p:cNvSpPr>
          <p:nvPr>
            <p:ph type="body" idx="1"/>
          </p:nvPr>
        </p:nvSpPr>
        <p:spPr>
          <a:xfrm>
            <a:off x="993229" y="2648607"/>
            <a:ext cx="20794716" cy="9177325"/>
          </a:xfrm>
        </p:spPr>
        <p:txBody>
          <a:bodyPr>
            <a:normAutofit fontScale="55000" lnSpcReduction="20000"/>
          </a:bodyPr>
          <a:lstStyle/>
          <a:p>
            <a:pPr marL="0" indent="0">
              <a:buNone/>
            </a:pPr>
            <a:r>
              <a:rPr lang="en-US" sz="6500">
                <a:solidFill>
                  <a:srgbClr val="060F18"/>
                </a:solidFill>
              </a:rPr>
              <a:t>Ühendmääruse § 3 lg 2</a:t>
            </a:r>
          </a:p>
          <a:p>
            <a:pPr>
              <a:spcBef>
                <a:spcPts val="2400"/>
              </a:spcBef>
            </a:pPr>
            <a:r>
              <a:rPr lang="et-EE">
                <a:solidFill>
                  <a:srgbClr val="060F18"/>
                </a:solidFill>
              </a:rPr>
              <a:t>neil on perioodi 2007–2013 struktuuritoetuse seaduse, perioodi 2014–2020 struktuuritoetuse seaduse või perioodi 2021–2027 Euroopa Liidu ühtekuuluvus- ja siseturvalisuspoliitika fondide rakendamise seaduse kohaselt tagasimaksmisele kuuluv toetus tagasi makstud, kui nõude täitmise tähtpäev on saabunud;</a:t>
            </a:r>
          </a:p>
          <a:p>
            <a:pPr>
              <a:spcBef>
                <a:spcPts val="2400"/>
              </a:spcBef>
            </a:pPr>
            <a:r>
              <a:rPr lang="et-EE">
                <a:solidFill>
                  <a:srgbClr val="060F18"/>
                </a:solidFill>
              </a:rPr>
              <a:t>neil või nende seaduslikul esindajal ei ole karistusseadustiku § 209, 2091, 210, 2601, 372, 373, 379 või 384 alusel määratud kehtivat karistust;</a:t>
            </a:r>
          </a:p>
          <a:p>
            <a:pPr>
              <a:spcBef>
                <a:spcPts val="2400"/>
              </a:spcBef>
            </a:pPr>
            <a:r>
              <a:rPr lang="et-EE">
                <a:solidFill>
                  <a:srgbClr val="060F18"/>
                </a:solidFill>
              </a:rPr>
              <a:t>nende taotluses nimetatud õiguslik</a:t>
            </a:r>
            <a:r>
              <a:rPr lang="en-US">
                <a:solidFill>
                  <a:srgbClr val="060F18"/>
                </a:solidFill>
              </a:rPr>
              <a:t> </a:t>
            </a:r>
            <a:r>
              <a:rPr lang="et-EE">
                <a:solidFill>
                  <a:srgbClr val="060F18"/>
                </a:solidFill>
              </a:rPr>
              <a:t>tegevusega seotud majandustegevus ei ole lõppenud ega peatunud, kui nad tegelevad majandustegevusega;</a:t>
            </a:r>
          </a:p>
          <a:p>
            <a:pPr>
              <a:spcBef>
                <a:spcPts val="2400"/>
              </a:spcBef>
            </a:pPr>
            <a:r>
              <a:rPr lang="et-EE">
                <a:solidFill>
                  <a:srgbClr val="060F18"/>
                </a:solidFill>
              </a:rPr>
              <a:t>nende maksu- või maksevõlg riigile, sealhulgas maksuhalduri haldusaktiga kindlaks määratud intress, on väiksem kui 100 eurot või see on ajatatud;</a:t>
            </a:r>
          </a:p>
          <a:p>
            <a:pPr>
              <a:spcBef>
                <a:spcPts val="2400"/>
              </a:spcBef>
            </a:pPr>
            <a:r>
              <a:rPr lang="et-EE">
                <a:solidFill>
                  <a:srgbClr val="060F18"/>
                </a:solidFill>
              </a:rPr>
              <a:t>taotleja on täitnud maksudeklaratsiooni ja majandusaasta aruande esitamise kohustuse, kui see on asjakohane;</a:t>
            </a:r>
          </a:p>
          <a:p>
            <a:pPr>
              <a:spcBef>
                <a:spcPts val="2400"/>
              </a:spcBef>
            </a:pPr>
            <a:r>
              <a:rPr lang="et-EE">
                <a:solidFill>
                  <a:srgbClr val="060F18"/>
                </a:solidFill>
              </a:rPr>
              <a:t>nad ei ole pankrotis, likvideerimisel ega sundlõpetamisel;</a:t>
            </a:r>
          </a:p>
          <a:p>
            <a:pPr>
              <a:spcBef>
                <a:spcPts val="2400"/>
              </a:spcBef>
            </a:pPr>
            <a:r>
              <a:rPr lang="et-EE">
                <a:solidFill>
                  <a:srgbClr val="060F18"/>
                </a:solidFill>
              </a:rPr>
              <a:t>nad ei ole raskustes ettevõtjad, kui nii on ette nähtud Euroopa Liidu õiguse kohaselt;</a:t>
            </a:r>
          </a:p>
          <a:p>
            <a:pPr>
              <a:spcBef>
                <a:spcPts val="2400"/>
              </a:spcBef>
            </a:pPr>
            <a:r>
              <a:rPr lang="et-EE">
                <a:solidFill>
                  <a:srgbClr val="060F18"/>
                </a:solidFill>
              </a:rPr>
              <a:t>neil on projekti elluviimiseks ja haldamiseks vajalik kval</a:t>
            </a:r>
            <a:r>
              <a:rPr lang="en-US">
                <a:solidFill>
                  <a:srgbClr val="060F18"/>
                </a:solidFill>
              </a:rPr>
              <a:t>i</a:t>
            </a:r>
            <a:r>
              <a:rPr lang="et-EE" err="1">
                <a:solidFill>
                  <a:srgbClr val="060F18"/>
                </a:solidFill>
              </a:rPr>
              <a:t>fikatsioon</a:t>
            </a:r>
            <a:r>
              <a:rPr lang="et-EE">
                <a:solidFill>
                  <a:srgbClr val="060F18"/>
                </a:solidFill>
              </a:rPr>
              <a:t> või kogemus ning õiguslik, organisatsiooniline või tehniline eeldus vastavalt toetuse andmise tingimuste määrusele.</a:t>
            </a:r>
            <a:endParaRPr lang="en-US">
              <a:solidFill>
                <a:srgbClr val="060F18"/>
              </a:solidFill>
            </a:endParaRPr>
          </a:p>
          <a:p>
            <a:pPr marL="0" indent="0">
              <a:spcBef>
                <a:spcPts val="2400"/>
              </a:spcBef>
              <a:buNone/>
            </a:pPr>
            <a:r>
              <a:rPr lang="et-EE" sz="6500">
                <a:solidFill>
                  <a:srgbClr val="060F18"/>
                </a:solidFill>
              </a:rPr>
              <a:t>ühendmääruse § 3 l</a:t>
            </a:r>
            <a:r>
              <a:rPr lang="en-US" sz="6500">
                <a:solidFill>
                  <a:srgbClr val="060F18"/>
                </a:solidFill>
              </a:rPr>
              <a:t>g 4</a:t>
            </a:r>
            <a:endParaRPr lang="et-EE" sz="6500">
              <a:solidFill>
                <a:srgbClr val="060F18"/>
              </a:solidFill>
            </a:endParaRPr>
          </a:p>
          <a:p>
            <a:pPr>
              <a:spcBef>
                <a:spcPts val="2400"/>
              </a:spcBef>
            </a:pPr>
            <a:r>
              <a:rPr lang="et-EE">
                <a:solidFill>
                  <a:srgbClr val="060F18"/>
                </a:solidFill>
              </a:rPr>
              <a:t>Kui kohaliku omavalitsuse üksus või temast sõltuv üksus panustab investeeringuprojekti omafinantseeringusse või abikõlbmatute kulude katmisse, on taotlejal ja partneril selliste kulude tasumise suutlikkus, kui peale lõikes 2 nimetatud nõuete on täidetud kohaliku omavalitsuse üksuse finantsjuhtimise seaduse § 341 lõikes 1 nimetatud nõuded ja kohaliku omavalitsuse üksusel ja temast sõltuval üksusel on vahendid sama seaduse § 341 lõigete 2 ja 3 kohaselt.</a:t>
            </a:r>
          </a:p>
          <a:p>
            <a:endParaRPr lang="et-EE"/>
          </a:p>
        </p:txBody>
      </p:sp>
      <p:sp>
        <p:nvSpPr>
          <p:cNvPr id="3" name="Teksti kohatäide 2">
            <a:extLst>
              <a:ext uri="{FF2B5EF4-FFF2-40B4-BE49-F238E27FC236}">
                <a16:creationId xmlns:a16="http://schemas.microsoft.com/office/drawing/2014/main" id="{29A32420-0F40-81E8-6974-7A3274BA3548}"/>
              </a:ext>
            </a:extLst>
          </p:cNvPr>
          <p:cNvSpPr>
            <a:spLocks noGrp="1"/>
          </p:cNvSpPr>
          <p:nvPr>
            <p:ph type="body" sz="quarter" idx="10"/>
          </p:nvPr>
        </p:nvSpPr>
        <p:spPr>
          <a:xfrm>
            <a:off x="1560786" y="1040524"/>
            <a:ext cx="13920952" cy="1292773"/>
          </a:xfrm>
        </p:spPr>
        <p:txBody>
          <a:bodyPr>
            <a:normAutofit/>
          </a:bodyPr>
          <a:lstStyle/>
          <a:p>
            <a:r>
              <a:rPr lang="et-EE"/>
              <a:t>ühendmääruse § 3 lõigetes 2 ja 4 </a:t>
            </a:r>
          </a:p>
        </p:txBody>
      </p:sp>
    </p:spTree>
    <p:extLst>
      <p:ext uri="{BB962C8B-B14F-4D97-AF65-F5344CB8AC3E}">
        <p14:creationId xmlns:p14="http://schemas.microsoft.com/office/powerpoint/2010/main" val="1923116685"/>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 kohatäide 1">
            <a:extLst>
              <a:ext uri="{FF2B5EF4-FFF2-40B4-BE49-F238E27FC236}">
                <a16:creationId xmlns:a16="http://schemas.microsoft.com/office/drawing/2014/main" id="{ED93E046-B807-E148-202F-FB46944D9140}"/>
              </a:ext>
            </a:extLst>
          </p:cNvPr>
          <p:cNvSpPr>
            <a:spLocks noGrp="1"/>
          </p:cNvSpPr>
          <p:nvPr>
            <p:ph type="body" idx="1"/>
          </p:nvPr>
        </p:nvSpPr>
        <p:spPr>
          <a:xfrm>
            <a:off x="2355448" y="4037162"/>
            <a:ext cx="18866252" cy="7788770"/>
          </a:xfrm>
        </p:spPr>
        <p:txBody>
          <a:bodyPr/>
          <a:lstStyle/>
          <a:p>
            <a:pPr>
              <a:buFont typeface="Arial"/>
              <a:buChar char="•"/>
            </a:pPr>
            <a:r>
              <a:rPr lang="et-EE">
                <a:solidFill>
                  <a:srgbClr val="060F18"/>
                </a:solidFill>
              </a:rPr>
              <a:t>renoveeritakse soojustorustik,</a:t>
            </a:r>
            <a:endParaRPr lang="et-EE"/>
          </a:p>
          <a:p>
            <a:pPr>
              <a:buFont typeface="Arial" panose="05000000000000000000" pitchFamily="2" charset="2"/>
              <a:buChar char="•"/>
            </a:pPr>
            <a:r>
              <a:rPr lang="et-EE">
                <a:solidFill>
                  <a:srgbClr val="060F18"/>
                </a:solidFill>
              </a:rPr>
              <a:t>ühendatakse lokaalkütet kasutava hoone tarbijapaigaldis olemasoleva kaugküttevõrguga.</a:t>
            </a:r>
            <a:endParaRPr lang="en-US">
              <a:solidFill>
                <a:srgbClr val="060F18"/>
              </a:solidFill>
            </a:endParaRPr>
          </a:p>
          <a:p>
            <a:pPr>
              <a:buFont typeface="Arial" panose="05000000000000000000" pitchFamily="2" charset="2"/>
              <a:buChar char="•"/>
            </a:pPr>
            <a:r>
              <a:rPr lang="en-US" err="1">
                <a:solidFill>
                  <a:srgbClr val="060F18"/>
                </a:solidFill>
                <a:latin typeface="Poppins"/>
                <a:ea typeface="Open Sans regular"/>
                <a:cs typeface="Poppins"/>
              </a:rPr>
              <a:t>Näitajad</a:t>
            </a:r>
            <a:r>
              <a:rPr lang="en-US">
                <a:solidFill>
                  <a:srgbClr val="060F18"/>
                </a:solidFill>
                <a:latin typeface="Poppins"/>
                <a:ea typeface="Open Sans regular"/>
                <a:cs typeface="Poppins"/>
              </a:rPr>
              <a:t>: KHG </a:t>
            </a:r>
            <a:r>
              <a:rPr lang="en-US" err="1">
                <a:solidFill>
                  <a:srgbClr val="060F18"/>
                </a:solidFill>
                <a:latin typeface="Poppins"/>
                <a:ea typeface="Open Sans regular"/>
                <a:cs typeface="Poppins"/>
              </a:rPr>
              <a:t>kokkuhoid</a:t>
            </a:r>
            <a:r>
              <a:rPr lang="en-US">
                <a:solidFill>
                  <a:srgbClr val="060F18"/>
                </a:solidFill>
                <a:latin typeface="Poppins"/>
                <a:ea typeface="Open Sans regular"/>
                <a:cs typeface="Poppins"/>
              </a:rPr>
              <a:t>, </a:t>
            </a:r>
            <a:r>
              <a:rPr lang="en-US" err="1">
                <a:solidFill>
                  <a:srgbClr val="060F18"/>
                </a:solidFill>
                <a:latin typeface="Poppins"/>
                <a:ea typeface="Open Sans regular"/>
                <a:cs typeface="Poppins"/>
              </a:rPr>
              <a:t>torustiku</a:t>
            </a:r>
            <a:r>
              <a:rPr lang="en-US">
                <a:solidFill>
                  <a:srgbClr val="060F18"/>
                </a:solidFill>
                <a:latin typeface="Poppins"/>
                <a:ea typeface="Open Sans regular"/>
                <a:cs typeface="Poppins"/>
              </a:rPr>
              <a:t> </a:t>
            </a:r>
            <a:r>
              <a:rPr lang="en-US" err="1">
                <a:solidFill>
                  <a:srgbClr val="060F18"/>
                </a:solidFill>
                <a:latin typeface="Poppins"/>
                <a:ea typeface="Open Sans regular"/>
                <a:cs typeface="Poppins"/>
              </a:rPr>
              <a:t>pikkus</a:t>
            </a:r>
            <a:endParaRPr lang="en-US">
              <a:solidFill>
                <a:srgbClr val="060F18"/>
              </a:solidFill>
              <a:latin typeface="Poppins"/>
              <a:ea typeface="Open Sans regular"/>
              <a:cs typeface="Poppins"/>
            </a:endParaRPr>
          </a:p>
          <a:p>
            <a:pPr marL="0" indent="0">
              <a:buNone/>
            </a:pPr>
            <a:endParaRPr lang="et-EE">
              <a:solidFill>
                <a:srgbClr val="060F18"/>
              </a:solidFill>
              <a:latin typeface="Poppins"/>
              <a:ea typeface="Open Sans regular"/>
              <a:cs typeface="Poppins"/>
            </a:endParaRPr>
          </a:p>
          <a:p>
            <a:pPr>
              <a:buChar char="•"/>
            </a:pPr>
            <a:endParaRPr lang="et-EE">
              <a:solidFill>
                <a:srgbClr val="FFFFFF"/>
              </a:solidFill>
              <a:latin typeface="Poppins"/>
              <a:ea typeface="Open Sans regular"/>
              <a:cs typeface="Poppins"/>
            </a:endParaRPr>
          </a:p>
          <a:p>
            <a:pPr marL="0" indent="0">
              <a:buNone/>
            </a:pPr>
            <a:endParaRPr lang="en-US">
              <a:solidFill>
                <a:srgbClr val="060F18"/>
              </a:solidFill>
              <a:latin typeface="Poppins"/>
              <a:ea typeface="Open Sans regular"/>
              <a:cs typeface="Poppins"/>
            </a:endParaRPr>
          </a:p>
        </p:txBody>
      </p:sp>
      <p:sp>
        <p:nvSpPr>
          <p:cNvPr id="3" name="Teksti kohatäide 2">
            <a:extLst>
              <a:ext uri="{FF2B5EF4-FFF2-40B4-BE49-F238E27FC236}">
                <a16:creationId xmlns:a16="http://schemas.microsoft.com/office/drawing/2014/main" id="{DF47B520-9A7A-1690-F604-FB9B3B32B0B0}"/>
              </a:ext>
            </a:extLst>
          </p:cNvPr>
          <p:cNvSpPr>
            <a:spLocks noGrp="1"/>
          </p:cNvSpPr>
          <p:nvPr>
            <p:ph type="body" sz="quarter" idx="10"/>
          </p:nvPr>
        </p:nvSpPr>
        <p:spPr>
          <a:xfrm>
            <a:off x="2354846" y="1727201"/>
            <a:ext cx="11983454" cy="1720850"/>
          </a:xfrm>
        </p:spPr>
        <p:txBody>
          <a:bodyPr/>
          <a:lstStyle/>
          <a:p>
            <a:r>
              <a:rPr lang="en-US" err="1"/>
              <a:t>Toetatavad</a:t>
            </a:r>
            <a:r>
              <a:rPr lang="en-US"/>
              <a:t> tegevused</a:t>
            </a:r>
            <a:endParaRPr lang="et-EE"/>
          </a:p>
        </p:txBody>
      </p:sp>
    </p:spTree>
    <p:extLst>
      <p:ext uri="{BB962C8B-B14F-4D97-AF65-F5344CB8AC3E}">
        <p14:creationId xmlns:p14="http://schemas.microsoft.com/office/powerpoint/2010/main" val="2540171833"/>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 kohatäide 1">
            <a:extLst>
              <a:ext uri="{FF2B5EF4-FFF2-40B4-BE49-F238E27FC236}">
                <a16:creationId xmlns:a16="http://schemas.microsoft.com/office/drawing/2014/main" id="{0D168A0D-C3AD-1AEB-04C9-E70BD0CD8298}"/>
              </a:ext>
            </a:extLst>
          </p:cNvPr>
          <p:cNvSpPr>
            <a:spLocks noGrp="1"/>
          </p:cNvSpPr>
          <p:nvPr>
            <p:ph type="body" idx="1"/>
          </p:nvPr>
        </p:nvSpPr>
        <p:spPr>
          <a:xfrm>
            <a:off x="2355448" y="4037162"/>
            <a:ext cx="18358252" cy="7788770"/>
          </a:xfrm>
        </p:spPr>
        <p:txBody>
          <a:bodyPr/>
          <a:lstStyle/>
          <a:p>
            <a:r>
              <a:rPr lang="en-US">
                <a:solidFill>
                  <a:srgbClr val="060F18"/>
                </a:solidFill>
              </a:rPr>
              <a:t>Soojuse </a:t>
            </a:r>
            <a:r>
              <a:rPr lang="en-US" err="1">
                <a:solidFill>
                  <a:srgbClr val="060F18"/>
                </a:solidFill>
              </a:rPr>
              <a:t>tootmise</a:t>
            </a:r>
            <a:r>
              <a:rPr lang="en-US">
                <a:solidFill>
                  <a:srgbClr val="060F18"/>
                </a:solidFill>
              </a:rPr>
              <a:t> </a:t>
            </a:r>
            <a:r>
              <a:rPr lang="en-US" err="1">
                <a:solidFill>
                  <a:srgbClr val="060F18"/>
                </a:solidFill>
              </a:rPr>
              <a:t>seadme</a:t>
            </a:r>
            <a:r>
              <a:rPr lang="en-US">
                <a:solidFill>
                  <a:srgbClr val="060F18"/>
                </a:solidFill>
              </a:rPr>
              <a:t> </a:t>
            </a:r>
            <a:r>
              <a:rPr lang="en-US" err="1">
                <a:solidFill>
                  <a:srgbClr val="060F18"/>
                </a:solidFill>
              </a:rPr>
              <a:t>renoveerimine</a:t>
            </a:r>
            <a:endParaRPr lang="et-EE">
              <a:solidFill>
                <a:srgbClr val="060F18"/>
              </a:solidFill>
            </a:endParaRPr>
          </a:p>
          <a:p>
            <a:r>
              <a:rPr lang="et-EE">
                <a:solidFill>
                  <a:srgbClr val="060F18"/>
                </a:solidFill>
              </a:rPr>
              <a:t>Uue kaugküttepiirkonna loomi</a:t>
            </a:r>
            <a:r>
              <a:rPr lang="en-US">
                <a:solidFill>
                  <a:srgbClr val="060F18"/>
                </a:solidFill>
              </a:rPr>
              <a:t>ne</a:t>
            </a:r>
            <a:endParaRPr lang="et-EE">
              <a:solidFill>
                <a:srgbClr val="060F18"/>
              </a:solidFill>
            </a:endParaRPr>
          </a:p>
          <a:p>
            <a:r>
              <a:rPr lang="et-EE">
                <a:solidFill>
                  <a:srgbClr val="060F18"/>
                </a:solidFill>
              </a:rPr>
              <a:t>Arendamisel oleva kinnistu </a:t>
            </a:r>
            <a:r>
              <a:rPr lang="et-EE" err="1">
                <a:solidFill>
                  <a:srgbClr val="060F18"/>
                </a:solidFill>
              </a:rPr>
              <a:t>liitmi</a:t>
            </a:r>
            <a:r>
              <a:rPr lang="en-US">
                <a:solidFill>
                  <a:srgbClr val="060F18"/>
                </a:solidFill>
              </a:rPr>
              <a:t>ne</a:t>
            </a:r>
            <a:r>
              <a:rPr lang="et-EE">
                <a:solidFill>
                  <a:srgbClr val="060F18"/>
                </a:solidFill>
              </a:rPr>
              <a:t> kaugküttevõrguga</a:t>
            </a:r>
          </a:p>
          <a:p>
            <a:r>
              <a:rPr lang="et-EE">
                <a:solidFill>
                  <a:srgbClr val="060F18"/>
                </a:solidFill>
              </a:rPr>
              <a:t>Kasutatud seadme ost</a:t>
            </a:r>
          </a:p>
          <a:p>
            <a:endParaRPr lang="et-EE"/>
          </a:p>
        </p:txBody>
      </p:sp>
      <p:sp>
        <p:nvSpPr>
          <p:cNvPr id="3" name="Teksti kohatäide 2">
            <a:extLst>
              <a:ext uri="{FF2B5EF4-FFF2-40B4-BE49-F238E27FC236}">
                <a16:creationId xmlns:a16="http://schemas.microsoft.com/office/drawing/2014/main" id="{B5647577-7159-CD61-7BA6-A8B918F41B83}"/>
              </a:ext>
            </a:extLst>
          </p:cNvPr>
          <p:cNvSpPr>
            <a:spLocks noGrp="1"/>
          </p:cNvSpPr>
          <p:nvPr>
            <p:ph type="body" sz="quarter" idx="10"/>
          </p:nvPr>
        </p:nvSpPr>
        <p:spPr/>
        <p:txBody>
          <a:bodyPr/>
          <a:lstStyle/>
          <a:p>
            <a:r>
              <a:rPr lang="en-US" err="1"/>
              <a:t>Toetatav</a:t>
            </a:r>
            <a:r>
              <a:rPr lang="en-US"/>
              <a:t> EI ole</a:t>
            </a:r>
            <a:endParaRPr lang="et-EE"/>
          </a:p>
        </p:txBody>
      </p:sp>
    </p:spTree>
    <p:extLst>
      <p:ext uri="{BB962C8B-B14F-4D97-AF65-F5344CB8AC3E}">
        <p14:creationId xmlns:p14="http://schemas.microsoft.com/office/powerpoint/2010/main" val="2988181286"/>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 kohatäide 1">
            <a:extLst>
              <a:ext uri="{FF2B5EF4-FFF2-40B4-BE49-F238E27FC236}">
                <a16:creationId xmlns:a16="http://schemas.microsoft.com/office/drawing/2014/main" id="{5132C63B-2D9E-D967-A8BD-2C506C388065}"/>
              </a:ext>
            </a:extLst>
          </p:cNvPr>
          <p:cNvSpPr>
            <a:spLocks noGrp="1"/>
          </p:cNvSpPr>
          <p:nvPr>
            <p:ph type="body" idx="1"/>
          </p:nvPr>
        </p:nvSpPr>
        <p:spPr>
          <a:xfrm>
            <a:off x="2355448" y="3340100"/>
            <a:ext cx="20834752" cy="8485832"/>
          </a:xfrm>
        </p:spPr>
        <p:txBody>
          <a:bodyPr>
            <a:normAutofit/>
          </a:bodyPr>
          <a:lstStyle/>
          <a:p>
            <a:r>
              <a:rPr lang="et-EE">
                <a:solidFill>
                  <a:srgbClr val="060F18"/>
                </a:solidFill>
              </a:rPr>
              <a:t>Projekti abikõlblikkuse periood peab jääma vahemikku taotluse esitamise kuupäev – 31.12.2027.</a:t>
            </a:r>
          </a:p>
          <a:p>
            <a:r>
              <a:rPr lang="et-EE">
                <a:solidFill>
                  <a:srgbClr val="060F18"/>
                </a:solidFill>
              </a:rPr>
              <a:t>Projekti abikõlblikkuse periood võib alata taotluse esitamise kuupäevast või taotluses toodud ja taotluse rahuldamise otsuses märgitud hilisemast kuupäevast. Projekti abikõlblikkuse periood algab 9 kuu jooksul taotluse rakendusüksusele esitamisest.</a:t>
            </a:r>
          </a:p>
          <a:p>
            <a:r>
              <a:rPr lang="et-EE" b="1">
                <a:solidFill>
                  <a:srgbClr val="060F18"/>
                </a:solidFill>
              </a:rPr>
              <a:t>Projekti abikõlblikkuse perioodi maksimaalne kestus</a:t>
            </a:r>
            <a:r>
              <a:rPr lang="en-US" b="1">
                <a:solidFill>
                  <a:srgbClr val="060F18"/>
                </a:solidFill>
              </a:rPr>
              <a:t> </a:t>
            </a:r>
            <a:r>
              <a:rPr lang="en-US" b="1" err="1">
                <a:solidFill>
                  <a:srgbClr val="060F18"/>
                </a:solidFill>
              </a:rPr>
              <a:t>ei</a:t>
            </a:r>
            <a:r>
              <a:rPr lang="en-US" b="1">
                <a:solidFill>
                  <a:srgbClr val="060F18"/>
                </a:solidFill>
              </a:rPr>
              <a:t> </a:t>
            </a:r>
            <a:r>
              <a:rPr lang="en-US" b="1" err="1">
                <a:solidFill>
                  <a:srgbClr val="060F18"/>
                </a:solidFill>
              </a:rPr>
              <a:t>saa</a:t>
            </a:r>
            <a:r>
              <a:rPr lang="en-US" b="1">
                <a:solidFill>
                  <a:srgbClr val="060F18"/>
                </a:solidFill>
              </a:rPr>
              <a:t> </a:t>
            </a:r>
            <a:r>
              <a:rPr lang="en-US" b="1" err="1">
                <a:solidFill>
                  <a:srgbClr val="060F18"/>
                </a:solidFill>
              </a:rPr>
              <a:t>ületada</a:t>
            </a:r>
            <a:r>
              <a:rPr lang="en-US" b="1">
                <a:solidFill>
                  <a:srgbClr val="060F18"/>
                </a:solidFill>
              </a:rPr>
              <a:t> 2027. </a:t>
            </a:r>
            <a:r>
              <a:rPr lang="en-US" b="1" err="1">
                <a:solidFill>
                  <a:srgbClr val="060F18"/>
                </a:solidFill>
              </a:rPr>
              <a:t>aasta</a:t>
            </a:r>
            <a:r>
              <a:rPr lang="en-US" b="1">
                <a:solidFill>
                  <a:srgbClr val="060F18"/>
                </a:solidFill>
              </a:rPr>
              <a:t> 31. </a:t>
            </a:r>
            <a:r>
              <a:rPr lang="en-US" b="1" err="1">
                <a:solidFill>
                  <a:srgbClr val="060F18"/>
                </a:solidFill>
              </a:rPr>
              <a:t>detsembrit</a:t>
            </a:r>
            <a:r>
              <a:rPr lang="en-US" b="1">
                <a:solidFill>
                  <a:srgbClr val="060F18"/>
                </a:solidFill>
              </a:rPr>
              <a:t>, </a:t>
            </a:r>
            <a:r>
              <a:rPr lang="en-US">
                <a:solidFill>
                  <a:srgbClr val="060F18"/>
                </a:solidFill>
              </a:rPr>
              <a:t>so u 14 </a:t>
            </a:r>
            <a:r>
              <a:rPr lang="en-US" err="1">
                <a:solidFill>
                  <a:srgbClr val="060F18"/>
                </a:solidFill>
              </a:rPr>
              <a:t>kuud</a:t>
            </a:r>
            <a:r>
              <a:rPr lang="en-US">
                <a:solidFill>
                  <a:srgbClr val="060F18"/>
                </a:solidFill>
              </a:rPr>
              <a:t> </a:t>
            </a:r>
            <a:r>
              <a:rPr lang="en-US" err="1">
                <a:solidFill>
                  <a:srgbClr val="060F18"/>
                </a:solidFill>
              </a:rPr>
              <a:t>taotluse</a:t>
            </a:r>
            <a:r>
              <a:rPr lang="en-US">
                <a:solidFill>
                  <a:srgbClr val="060F18"/>
                </a:solidFill>
              </a:rPr>
              <a:t> </a:t>
            </a:r>
            <a:r>
              <a:rPr lang="en-US" err="1">
                <a:solidFill>
                  <a:srgbClr val="060F18"/>
                </a:solidFill>
              </a:rPr>
              <a:t>esitamisest</a:t>
            </a:r>
            <a:r>
              <a:rPr lang="en-US">
                <a:solidFill>
                  <a:srgbClr val="060F18"/>
                </a:solidFill>
              </a:rPr>
              <a:t>.</a:t>
            </a:r>
            <a:endParaRPr lang="et-EE"/>
          </a:p>
        </p:txBody>
      </p:sp>
      <p:sp>
        <p:nvSpPr>
          <p:cNvPr id="3" name="Teksti kohatäide 2">
            <a:extLst>
              <a:ext uri="{FF2B5EF4-FFF2-40B4-BE49-F238E27FC236}">
                <a16:creationId xmlns:a16="http://schemas.microsoft.com/office/drawing/2014/main" id="{82929A7D-0FED-DD32-7406-A5692B1D8E54}"/>
              </a:ext>
            </a:extLst>
          </p:cNvPr>
          <p:cNvSpPr>
            <a:spLocks noGrp="1"/>
          </p:cNvSpPr>
          <p:nvPr>
            <p:ph type="body" sz="quarter" idx="10"/>
          </p:nvPr>
        </p:nvSpPr>
        <p:spPr/>
        <p:txBody>
          <a:bodyPr/>
          <a:lstStyle/>
          <a:p>
            <a:r>
              <a:rPr lang="en-US" err="1"/>
              <a:t>Abikõlblikkuse</a:t>
            </a:r>
            <a:r>
              <a:rPr lang="en-US"/>
              <a:t> period </a:t>
            </a:r>
            <a:endParaRPr lang="et-EE"/>
          </a:p>
        </p:txBody>
      </p:sp>
    </p:spTree>
    <p:extLst>
      <p:ext uri="{BB962C8B-B14F-4D97-AF65-F5344CB8AC3E}">
        <p14:creationId xmlns:p14="http://schemas.microsoft.com/office/powerpoint/2010/main" val="3277179970"/>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 kohatäide 1">
            <a:extLst>
              <a:ext uri="{FF2B5EF4-FFF2-40B4-BE49-F238E27FC236}">
                <a16:creationId xmlns:a16="http://schemas.microsoft.com/office/drawing/2014/main" id="{AB6C66B8-24A0-84F8-4E63-189BA3E7ACDF}"/>
              </a:ext>
            </a:extLst>
          </p:cNvPr>
          <p:cNvSpPr>
            <a:spLocks noGrp="1"/>
          </p:cNvSpPr>
          <p:nvPr>
            <p:ph type="body" idx="1"/>
          </p:nvPr>
        </p:nvSpPr>
        <p:spPr>
          <a:xfrm>
            <a:off x="2355448" y="3381983"/>
            <a:ext cx="20253420" cy="8930332"/>
          </a:xfrm>
        </p:spPr>
        <p:txBody>
          <a:bodyPr>
            <a:normAutofit/>
          </a:bodyPr>
          <a:lstStyle/>
          <a:p>
            <a:r>
              <a:rPr lang="en-US">
                <a:solidFill>
                  <a:srgbClr val="060F18"/>
                </a:solidFill>
                <a:latin typeface="Poppins"/>
                <a:ea typeface="Open Sans regular"/>
                <a:cs typeface="Poppins"/>
              </a:rPr>
              <a:t>p</a:t>
            </a:r>
            <a:r>
              <a:rPr lang="et-EE">
                <a:solidFill>
                  <a:srgbClr val="060F18"/>
                </a:solidFill>
                <a:latin typeface="Poppins"/>
                <a:ea typeface="Open Sans regular"/>
                <a:cs typeface="Poppins"/>
              </a:rPr>
              <a:t>rojekteerimise kulud juhul, kui projekteerimisele järgneb koostatud projekti alusel </a:t>
            </a:r>
            <a:r>
              <a:rPr lang="en-US" err="1">
                <a:solidFill>
                  <a:srgbClr val="060F18"/>
                </a:solidFill>
                <a:latin typeface="Poppins"/>
                <a:ea typeface="Open Sans regular"/>
                <a:cs typeface="Poppins"/>
              </a:rPr>
              <a:t>soojatorustiku</a:t>
            </a:r>
            <a:r>
              <a:rPr lang="en-US">
                <a:solidFill>
                  <a:srgbClr val="060F18"/>
                </a:solidFill>
                <a:latin typeface="Poppins"/>
                <a:ea typeface="Open Sans regular"/>
                <a:cs typeface="Poppins"/>
              </a:rPr>
              <a:t> </a:t>
            </a:r>
            <a:r>
              <a:rPr lang="et-EE">
                <a:solidFill>
                  <a:srgbClr val="060F18"/>
                </a:solidFill>
                <a:latin typeface="Poppins"/>
                <a:ea typeface="Open Sans regular"/>
                <a:cs typeface="Poppins"/>
              </a:rPr>
              <a:t>ehitamine;</a:t>
            </a:r>
          </a:p>
          <a:p>
            <a:r>
              <a:rPr lang="en-US" err="1">
                <a:solidFill>
                  <a:srgbClr val="060F18"/>
                </a:solidFill>
                <a:latin typeface="Poppins"/>
                <a:ea typeface="Open Sans regular"/>
                <a:cs typeface="Poppins"/>
              </a:rPr>
              <a:t>soojustorustiku</a:t>
            </a:r>
            <a:r>
              <a:rPr lang="en-US">
                <a:solidFill>
                  <a:srgbClr val="060F18"/>
                </a:solidFill>
                <a:latin typeface="Poppins"/>
                <a:ea typeface="Open Sans regular"/>
                <a:cs typeface="Poppins"/>
              </a:rPr>
              <a:t> </a:t>
            </a:r>
            <a:r>
              <a:rPr lang="en-US" err="1">
                <a:solidFill>
                  <a:srgbClr val="060F18"/>
                </a:solidFill>
                <a:latin typeface="Poppins"/>
                <a:ea typeface="Open Sans regular"/>
                <a:cs typeface="Poppins"/>
              </a:rPr>
              <a:t>renoveerimise</a:t>
            </a:r>
            <a:r>
              <a:rPr lang="en-US">
                <a:solidFill>
                  <a:srgbClr val="060F18"/>
                </a:solidFill>
                <a:latin typeface="Poppins"/>
                <a:ea typeface="Open Sans regular"/>
                <a:cs typeface="Poppins"/>
              </a:rPr>
              <a:t> </a:t>
            </a:r>
            <a:r>
              <a:rPr lang="en-US" err="1">
                <a:solidFill>
                  <a:srgbClr val="060F18"/>
                </a:solidFill>
                <a:latin typeface="Poppins"/>
                <a:ea typeface="Open Sans regular"/>
                <a:cs typeface="Poppins"/>
              </a:rPr>
              <a:t>kulud</a:t>
            </a:r>
            <a:r>
              <a:rPr lang="en-US">
                <a:solidFill>
                  <a:srgbClr val="060F18"/>
                </a:solidFill>
                <a:latin typeface="Poppins"/>
                <a:ea typeface="Open Sans regular"/>
                <a:cs typeface="Poppins"/>
              </a:rPr>
              <a:t>, sh ehitusmaterjalide, </a:t>
            </a:r>
            <a:r>
              <a:rPr lang="en-US" err="1">
                <a:solidFill>
                  <a:srgbClr val="060F18"/>
                </a:solidFill>
                <a:latin typeface="Poppins"/>
                <a:ea typeface="Open Sans regular"/>
                <a:cs typeface="Poppins"/>
              </a:rPr>
              <a:t>ehitustööde</a:t>
            </a:r>
            <a:r>
              <a:rPr lang="en-US">
                <a:solidFill>
                  <a:srgbClr val="060F18"/>
                </a:solidFill>
                <a:latin typeface="Poppins"/>
                <a:ea typeface="Open Sans regular"/>
                <a:cs typeface="Poppins"/>
              </a:rPr>
              <a:t>, </a:t>
            </a:r>
            <a:r>
              <a:rPr lang="en-US" err="1">
                <a:solidFill>
                  <a:srgbClr val="060F18"/>
                </a:solidFill>
                <a:latin typeface="Poppins"/>
                <a:ea typeface="Open Sans regular"/>
                <a:cs typeface="Poppins"/>
              </a:rPr>
              <a:t>kasutusest</a:t>
            </a:r>
            <a:r>
              <a:rPr lang="en-US">
                <a:solidFill>
                  <a:srgbClr val="060F18"/>
                </a:solidFill>
                <a:latin typeface="Poppins"/>
                <a:ea typeface="Open Sans regular"/>
                <a:cs typeface="Poppins"/>
              </a:rPr>
              <a:t> </a:t>
            </a:r>
            <a:r>
              <a:rPr lang="en-US" err="1">
                <a:solidFill>
                  <a:srgbClr val="060F18"/>
                </a:solidFill>
                <a:latin typeface="Poppins"/>
                <a:ea typeface="Open Sans regular"/>
                <a:cs typeface="Poppins"/>
              </a:rPr>
              <a:t>välja</a:t>
            </a:r>
            <a:r>
              <a:rPr lang="en-US">
                <a:solidFill>
                  <a:srgbClr val="060F18"/>
                </a:solidFill>
                <a:latin typeface="Poppins"/>
                <a:ea typeface="Open Sans regular"/>
                <a:cs typeface="Poppins"/>
              </a:rPr>
              <a:t> </a:t>
            </a:r>
            <a:r>
              <a:rPr lang="en-US" err="1">
                <a:solidFill>
                  <a:srgbClr val="060F18"/>
                </a:solidFill>
                <a:latin typeface="Poppins"/>
                <a:ea typeface="Open Sans regular"/>
                <a:cs typeface="Poppins"/>
              </a:rPr>
              <a:t>langeva</a:t>
            </a:r>
            <a:r>
              <a:rPr lang="en-US">
                <a:solidFill>
                  <a:srgbClr val="060F18"/>
                </a:solidFill>
                <a:latin typeface="Poppins"/>
                <a:ea typeface="Open Sans regular"/>
                <a:cs typeface="Poppins"/>
              </a:rPr>
              <a:t> </a:t>
            </a:r>
            <a:r>
              <a:rPr lang="en-US" err="1">
                <a:solidFill>
                  <a:srgbClr val="060F18"/>
                </a:solidFill>
                <a:latin typeface="Poppins"/>
                <a:ea typeface="Open Sans regular"/>
                <a:cs typeface="Poppins"/>
              </a:rPr>
              <a:t>torustiku</a:t>
            </a:r>
            <a:r>
              <a:rPr lang="en-US">
                <a:solidFill>
                  <a:srgbClr val="060F18"/>
                </a:solidFill>
                <a:latin typeface="Poppins"/>
                <a:ea typeface="Open Sans regular"/>
                <a:cs typeface="Poppins"/>
              </a:rPr>
              <a:t> </a:t>
            </a:r>
            <a:r>
              <a:rPr lang="en-US" err="1">
                <a:solidFill>
                  <a:srgbClr val="060F18"/>
                </a:solidFill>
                <a:latin typeface="Poppins"/>
                <a:ea typeface="Open Sans regular"/>
                <a:cs typeface="Poppins"/>
              </a:rPr>
              <a:t>lammutamise</a:t>
            </a:r>
            <a:r>
              <a:rPr lang="en-US">
                <a:solidFill>
                  <a:srgbClr val="060F18"/>
                </a:solidFill>
                <a:latin typeface="Poppins"/>
                <a:ea typeface="Open Sans regular"/>
                <a:cs typeface="Poppins"/>
              </a:rPr>
              <a:t> ja </a:t>
            </a:r>
            <a:r>
              <a:rPr lang="en-US" err="1">
                <a:solidFill>
                  <a:srgbClr val="060F18"/>
                </a:solidFill>
                <a:latin typeface="Poppins"/>
                <a:ea typeface="Open Sans regular"/>
                <a:cs typeface="Poppins"/>
              </a:rPr>
              <a:t>lammutusjäätmete</a:t>
            </a:r>
            <a:r>
              <a:rPr lang="en-US">
                <a:solidFill>
                  <a:srgbClr val="060F18"/>
                </a:solidFill>
                <a:latin typeface="Poppins"/>
                <a:ea typeface="Open Sans regular"/>
                <a:cs typeface="Poppins"/>
              </a:rPr>
              <a:t> </a:t>
            </a:r>
            <a:r>
              <a:rPr lang="en-US" err="1">
                <a:solidFill>
                  <a:srgbClr val="060F18"/>
                </a:solidFill>
                <a:latin typeface="Poppins"/>
                <a:ea typeface="Open Sans regular"/>
                <a:cs typeface="Poppins"/>
              </a:rPr>
              <a:t>käitlemise</a:t>
            </a:r>
            <a:r>
              <a:rPr lang="en-US">
                <a:solidFill>
                  <a:srgbClr val="060F18"/>
                </a:solidFill>
                <a:latin typeface="Poppins"/>
                <a:ea typeface="Open Sans regular"/>
                <a:cs typeface="Poppins"/>
              </a:rPr>
              <a:t> </a:t>
            </a:r>
            <a:r>
              <a:rPr lang="en-US" err="1">
                <a:solidFill>
                  <a:srgbClr val="060F18"/>
                </a:solidFill>
                <a:latin typeface="Poppins"/>
                <a:ea typeface="Open Sans regular"/>
                <a:cs typeface="Poppins"/>
              </a:rPr>
              <a:t>kulu</a:t>
            </a:r>
            <a:r>
              <a:rPr lang="en-US">
                <a:solidFill>
                  <a:srgbClr val="060F18"/>
                </a:solidFill>
                <a:latin typeface="Poppins"/>
                <a:ea typeface="Open Sans regular"/>
                <a:cs typeface="Poppins"/>
              </a:rPr>
              <a:t>;</a:t>
            </a:r>
            <a:endParaRPr lang="et-EE">
              <a:solidFill>
                <a:srgbClr val="060F18"/>
              </a:solidFill>
              <a:latin typeface="Poppins"/>
              <a:ea typeface="Open Sans regular"/>
              <a:cs typeface="Poppins"/>
            </a:endParaRPr>
          </a:p>
          <a:p>
            <a:r>
              <a:rPr lang="en-US">
                <a:solidFill>
                  <a:srgbClr val="060F18"/>
                </a:solidFill>
                <a:latin typeface="Poppins"/>
                <a:ea typeface="Open Sans regular"/>
                <a:cs typeface="Poppins"/>
              </a:rPr>
              <a:t>o</a:t>
            </a:r>
            <a:r>
              <a:rPr lang="et-EE">
                <a:solidFill>
                  <a:srgbClr val="060F18"/>
                </a:solidFill>
                <a:latin typeface="Poppins"/>
                <a:ea typeface="Open Sans regular"/>
                <a:cs typeface="Poppins"/>
              </a:rPr>
              <a:t>manikujärelevalve ja projektijuhtimise teenuse kulud; </a:t>
            </a:r>
          </a:p>
          <a:p>
            <a:r>
              <a:rPr lang="et-EE">
                <a:solidFill>
                  <a:srgbClr val="060F18"/>
                </a:solidFill>
              </a:rPr>
              <a:t>määruse</a:t>
            </a:r>
            <a:r>
              <a:rPr lang="en-US">
                <a:solidFill>
                  <a:srgbClr val="060F18"/>
                </a:solidFill>
              </a:rPr>
              <a:t> nr 54</a:t>
            </a:r>
            <a:r>
              <a:rPr lang="et-EE">
                <a:solidFill>
                  <a:srgbClr val="060F18"/>
                </a:solidFill>
              </a:rPr>
              <a:t> kohased</a:t>
            </a:r>
            <a:r>
              <a:rPr lang="en-US">
                <a:solidFill>
                  <a:srgbClr val="060F18"/>
                </a:solidFill>
              </a:rPr>
              <a:t> </a:t>
            </a:r>
            <a:r>
              <a:rPr lang="en-US" err="1">
                <a:solidFill>
                  <a:srgbClr val="060F18"/>
                </a:solidFill>
              </a:rPr>
              <a:t>teavituskulud</a:t>
            </a:r>
            <a:r>
              <a:rPr lang="en-US">
                <a:solidFill>
                  <a:srgbClr val="060F18"/>
                </a:solidFill>
              </a:rPr>
              <a:t> (</a:t>
            </a:r>
            <a:r>
              <a:rPr lang="en-US" err="1">
                <a:solidFill>
                  <a:srgbClr val="060F18"/>
                </a:solidFill>
              </a:rPr>
              <a:t>VTAna</a:t>
            </a:r>
            <a:r>
              <a:rPr lang="en-US">
                <a:solidFill>
                  <a:srgbClr val="060F18"/>
                </a:solidFill>
              </a:rPr>
              <a:t>)</a:t>
            </a:r>
            <a:r>
              <a:rPr lang="et-EE">
                <a:solidFill>
                  <a:srgbClr val="060F18"/>
                </a:solidFill>
              </a:rPr>
              <a:t>.</a:t>
            </a:r>
          </a:p>
          <a:p>
            <a:endParaRPr lang="et-EE"/>
          </a:p>
        </p:txBody>
      </p:sp>
      <p:sp>
        <p:nvSpPr>
          <p:cNvPr id="3" name="Teksti kohatäide 2">
            <a:extLst>
              <a:ext uri="{FF2B5EF4-FFF2-40B4-BE49-F238E27FC236}">
                <a16:creationId xmlns:a16="http://schemas.microsoft.com/office/drawing/2014/main" id="{7197BA0B-12A0-CCCE-AF16-E747BB107327}"/>
              </a:ext>
            </a:extLst>
          </p:cNvPr>
          <p:cNvSpPr>
            <a:spLocks noGrp="1"/>
          </p:cNvSpPr>
          <p:nvPr>
            <p:ph type="body" sz="quarter" idx="10"/>
          </p:nvPr>
        </p:nvSpPr>
        <p:spPr/>
        <p:txBody>
          <a:bodyPr/>
          <a:lstStyle/>
          <a:p>
            <a:r>
              <a:rPr lang="en-US" err="1"/>
              <a:t>Abikõlblikud</a:t>
            </a:r>
            <a:r>
              <a:rPr lang="en-US"/>
              <a:t> </a:t>
            </a:r>
            <a:r>
              <a:rPr lang="en-US" err="1"/>
              <a:t>kulud</a:t>
            </a:r>
            <a:r>
              <a:rPr lang="en-US"/>
              <a:t> </a:t>
            </a:r>
            <a:endParaRPr lang="et-EE"/>
          </a:p>
        </p:txBody>
      </p:sp>
    </p:spTree>
    <p:extLst>
      <p:ext uri="{BB962C8B-B14F-4D97-AF65-F5344CB8AC3E}">
        <p14:creationId xmlns:p14="http://schemas.microsoft.com/office/powerpoint/2010/main" val="369962480"/>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 kohatäide 1">
            <a:extLst>
              <a:ext uri="{FF2B5EF4-FFF2-40B4-BE49-F238E27FC236}">
                <a16:creationId xmlns:a16="http://schemas.microsoft.com/office/drawing/2014/main" id="{1C2D117A-2D31-B4AC-AF16-F0A8A732B457}"/>
              </a:ext>
            </a:extLst>
          </p:cNvPr>
          <p:cNvSpPr>
            <a:spLocks noGrp="1"/>
          </p:cNvSpPr>
          <p:nvPr>
            <p:ph type="body" idx="1"/>
          </p:nvPr>
        </p:nvSpPr>
        <p:spPr>
          <a:xfrm>
            <a:off x="2355448" y="3060700"/>
            <a:ext cx="20317739" cy="8765232"/>
          </a:xfrm>
        </p:spPr>
        <p:txBody>
          <a:bodyPr>
            <a:normAutofit fontScale="85000" lnSpcReduction="10000"/>
          </a:bodyPr>
          <a:lstStyle/>
          <a:p>
            <a:pPr marL="0" indent="0">
              <a:buNone/>
            </a:pPr>
            <a:r>
              <a:rPr lang="et-EE">
                <a:solidFill>
                  <a:srgbClr val="060F18"/>
                </a:solidFill>
              </a:rPr>
              <a:t>Ühendmääruse § 15  lg 1</a:t>
            </a:r>
            <a:r>
              <a:rPr lang="en-US">
                <a:solidFill>
                  <a:srgbClr val="060F18"/>
                </a:solidFill>
              </a:rPr>
              <a:t>, </a:t>
            </a:r>
            <a:r>
              <a:rPr lang="en-US" err="1">
                <a:solidFill>
                  <a:srgbClr val="060F18"/>
                </a:solidFill>
              </a:rPr>
              <a:t>arvestades</a:t>
            </a:r>
            <a:r>
              <a:rPr lang="en-US">
                <a:solidFill>
                  <a:srgbClr val="060F18"/>
                </a:solidFill>
              </a:rPr>
              <a:t> TAT </a:t>
            </a:r>
            <a:r>
              <a:rPr lang="en-US" err="1">
                <a:solidFill>
                  <a:srgbClr val="060F18"/>
                </a:solidFill>
              </a:rPr>
              <a:t>täpsustustega</a:t>
            </a:r>
            <a:endParaRPr lang="et-EE">
              <a:solidFill>
                <a:srgbClr val="060F18"/>
              </a:solidFill>
            </a:endParaRPr>
          </a:p>
          <a:p>
            <a:pPr marL="0" indent="0">
              <a:buNone/>
            </a:pPr>
            <a:r>
              <a:rPr lang="et-EE">
                <a:solidFill>
                  <a:srgbClr val="060F18"/>
                </a:solidFill>
              </a:rPr>
              <a:t>Kulu loetakse abikõlblikuks, kui:</a:t>
            </a:r>
          </a:p>
          <a:p>
            <a:r>
              <a:rPr lang="et-EE">
                <a:solidFill>
                  <a:srgbClr val="060F18"/>
                </a:solidFill>
              </a:rPr>
              <a:t>  1) kulu on põhjendatud;</a:t>
            </a:r>
          </a:p>
          <a:p>
            <a:pPr>
              <a:lnSpc>
                <a:spcPct val="120000"/>
              </a:lnSpc>
            </a:pPr>
            <a:r>
              <a:rPr lang="et-EE">
                <a:solidFill>
                  <a:srgbClr val="060F18"/>
                </a:solidFill>
                <a:latin typeface="Poppins"/>
                <a:ea typeface="Open Sans regular"/>
                <a:cs typeface="Poppins"/>
              </a:rPr>
              <a:t>  2) kulu tekib projekti abikõlblikkuse perioodil, mis peab jääma vahemikku 1. jaanuarist 2021. a kuni 31. detsembrini 2029. a; (</a:t>
            </a:r>
            <a:r>
              <a:rPr lang="et-EE" b="1">
                <a:solidFill>
                  <a:srgbClr val="FF0000"/>
                </a:solidFill>
                <a:latin typeface="Poppins"/>
                <a:ea typeface="Open Sans regular"/>
                <a:cs typeface="Poppins"/>
              </a:rPr>
              <a:t>NB! </a:t>
            </a:r>
            <a:r>
              <a:rPr lang="et-EE" b="1" err="1">
                <a:solidFill>
                  <a:srgbClr val="FF0000"/>
                </a:solidFill>
                <a:latin typeface="Poppins"/>
                <a:ea typeface="Open Sans regular"/>
                <a:cs typeface="Poppins"/>
              </a:rPr>
              <a:t>TATis</a:t>
            </a:r>
            <a:r>
              <a:rPr lang="et-EE" b="1">
                <a:solidFill>
                  <a:srgbClr val="FF0000"/>
                </a:solidFill>
                <a:latin typeface="Poppins"/>
                <a:ea typeface="Open Sans regular"/>
                <a:cs typeface="Poppins"/>
              </a:rPr>
              <a:t> 31.12.2027!</a:t>
            </a:r>
            <a:r>
              <a:rPr lang="et-EE" b="1">
                <a:solidFill>
                  <a:srgbClr val="060F18"/>
                </a:solidFill>
                <a:latin typeface="Poppins"/>
                <a:ea typeface="Open Sans regular"/>
                <a:cs typeface="Poppins"/>
              </a:rPr>
              <a:t>)</a:t>
            </a:r>
          </a:p>
          <a:p>
            <a:r>
              <a:rPr lang="et-EE">
                <a:solidFill>
                  <a:srgbClr val="060F18"/>
                </a:solidFill>
              </a:rPr>
              <a:t>  3) tegelik kulu tasutakse punktis 2 nimetatud perioodil;</a:t>
            </a:r>
          </a:p>
          <a:p>
            <a:r>
              <a:rPr lang="et-EE">
                <a:solidFill>
                  <a:srgbClr val="060F18"/>
                </a:solidFill>
              </a:rPr>
              <a:t>  4) kulude kindlasummaliselt abikõlblikuks arvestamisel on tegevused tehtud ja tulemus saavutatud;</a:t>
            </a:r>
          </a:p>
          <a:p>
            <a:r>
              <a:rPr lang="et-EE">
                <a:solidFill>
                  <a:srgbClr val="060F18"/>
                </a:solidFill>
              </a:rPr>
              <a:t>  5) kulud on kooskõlas Euroopa Liidu ja Eesti õigusega.</a:t>
            </a:r>
          </a:p>
        </p:txBody>
      </p:sp>
      <p:sp>
        <p:nvSpPr>
          <p:cNvPr id="3" name="Teksti kohatäide 2">
            <a:extLst>
              <a:ext uri="{FF2B5EF4-FFF2-40B4-BE49-F238E27FC236}">
                <a16:creationId xmlns:a16="http://schemas.microsoft.com/office/drawing/2014/main" id="{64E975EA-E230-4EDD-187E-16280BF9AC94}"/>
              </a:ext>
            </a:extLst>
          </p:cNvPr>
          <p:cNvSpPr>
            <a:spLocks noGrp="1"/>
          </p:cNvSpPr>
          <p:nvPr>
            <p:ph type="body" sz="quarter" idx="10"/>
          </p:nvPr>
        </p:nvSpPr>
        <p:spPr/>
        <p:txBody>
          <a:bodyPr/>
          <a:lstStyle/>
          <a:p>
            <a:r>
              <a:rPr lang="en-US" err="1"/>
              <a:t>Abikõlblikud</a:t>
            </a:r>
            <a:r>
              <a:rPr lang="en-US"/>
              <a:t> </a:t>
            </a:r>
            <a:r>
              <a:rPr lang="en-US" err="1"/>
              <a:t>kulud</a:t>
            </a:r>
            <a:endParaRPr lang="et-EE"/>
          </a:p>
        </p:txBody>
      </p:sp>
    </p:spTree>
    <p:extLst>
      <p:ext uri="{BB962C8B-B14F-4D97-AF65-F5344CB8AC3E}">
        <p14:creationId xmlns:p14="http://schemas.microsoft.com/office/powerpoint/2010/main" val="2856297265"/>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 kohatäide 1">
            <a:extLst>
              <a:ext uri="{FF2B5EF4-FFF2-40B4-BE49-F238E27FC236}">
                <a16:creationId xmlns:a16="http://schemas.microsoft.com/office/drawing/2014/main" id="{FD1E5D92-F54E-5E7C-01FC-185056B894CC}"/>
              </a:ext>
            </a:extLst>
          </p:cNvPr>
          <p:cNvSpPr>
            <a:spLocks noGrp="1"/>
          </p:cNvSpPr>
          <p:nvPr>
            <p:ph type="body" idx="1"/>
          </p:nvPr>
        </p:nvSpPr>
        <p:spPr>
          <a:xfrm>
            <a:off x="2355448" y="3106234"/>
            <a:ext cx="20629913" cy="9116125"/>
          </a:xfrm>
        </p:spPr>
        <p:txBody>
          <a:bodyPr>
            <a:normAutofit fontScale="62500" lnSpcReduction="20000"/>
          </a:bodyPr>
          <a:lstStyle/>
          <a:p>
            <a:pPr marL="0" indent="0">
              <a:lnSpc>
                <a:spcPct val="120000"/>
              </a:lnSpc>
              <a:buNone/>
            </a:pPr>
            <a:r>
              <a:rPr lang="et-EE" sz="5800">
                <a:solidFill>
                  <a:srgbClr val="060F18"/>
                </a:solidFill>
              </a:rPr>
              <a:t>Ühendmääruse § 15</a:t>
            </a:r>
            <a:endParaRPr lang="et-EE" sz="5800"/>
          </a:p>
          <a:p>
            <a:pPr>
              <a:lnSpc>
                <a:spcPct val="120000"/>
              </a:lnSpc>
            </a:pPr>
            <a:r>
              <a:rPr lang="et-EE">
                <a:solidFill>
                  <a:srgbClr val="060F18"/>
                </a:solidFill>
              </a:rPr>
              <a:t>  (2) Kulu loetakse põhjendatuks, kui kulu on sobiv, vajalik ja tõhus taotluse rahuldamise otsuses või toetuse andmise tingimustes ette nähtud tulemuse saavutamiseks ning see tekib taotluse rahuldamise otsuses või toetuse andmise tingimustes nimetatud toetatavate tegevuste käigus.</a:t>
            </a:r>
          </a:p>
          <a:p>
            <a:pPr>
              <a:lnSpc>
                <a:spcPct val="120000"/>
              </a:lnSpc>
            </a:pPr>
            <a:r>
              <a:rPr lang="et-EE">
                <a:solidFill>
                  <a:srgbClr val="060F18"/>
                </a:solidFill>
              </a:rPr>
              <a:t>  (3) Abikõlblik kulu loetakse tekkinuks, kui:</a:t>
            </a:r>
          </a:p>
          <a:p>
            <a:pPr>
              <a:lnSpc>
                <a:spcPct val="120000"/>
              </a:lnSpc>
            </a:pPr>
            <a:r>
              <a:rPr lang="et-EE">
                <a:solidFill>
                  <a:srgbClr val="060F18"/>
                </a:solidFill>
              </a:rPr>
              <a:t>  1) tegeliku kulu aluseks olev töö on tehtud, kaup kätte saadud või teenus osutatud Euroopa Parlamendi ja nõukogu määruse (EL) 2021/1060 artikli 53 lõike 1 punkti a kohaselt ja see on tõendatav lõike 4 kohaselt;</a:t>
            </a:r>
          </a:p>
          <a:p>
            <a:pPr>
              <a:lnSpc>
                <a:spcPct val="120000"/>
              </a:lnSpc>
            </a:pPr>
            <a:r>
              <a:rPr lang="et-EE">
                <a:solidFill>
                  <a:srgbClr val="060F18"/>
                </a:solidFill>
              </a:rPr>
              <a:t>  2) lihtsustatud kulude korral on täidetud Euroopa Parlamendi ja nõukogu määruse (EL) 2021/1060 artikli 53 lõike 1 punktide b–f, artikli 94 või 95 kohased tingimused.</a:t>
            </a:r>
          </a:p>
          <a:p>
            <a:pPr>
              <a:lnSpc>
                <a:spcPct val="120000"/>
              </a:lnSpc>
            </a:pPr>
            <a:r>
              <a:rPr lang="et-EE">
                <a:solidFill>
                  <a:srgbClr val="060F18"/>
                </a:solidFill>
              </a:rPr>
              <a:t>  (4) Tegeliku kulu tekkimine on tõendatud, kui kulu aluseks olev töö on vastu võetud või teenus kätte või kaup oma valdusesse või omandisse saadud ja see on tõendatav dokumendiga, muu hulgas arve, saatelehe, üleandmise-vastuvõtmise akti või sellesisulise kinnituse või osalejate registreerimislehega.</a:t>
            </a:r>
          </a:p>
          <a:p>
            <a:endParaRPr lang="et-EE">
              <a:solidFill>
                <a:srgbClr val="060F18"/>
              </a:solidFill>
            </a:endParaRPr>
          </a:p>
        </p:txBody>
      </p:sp>
      <p:sp>
        <p:nvSpPr>
          <p:cNvPr id="3" name="Teksti kohatäide 2">
            <a:extLst>
              <a:ext uri="{FF2B5EF4-FFF2-40B4-BE49-F238E27FC236}">
                <a16:creationId xmlns:a16="http://schemas.microsoft.com/office/drawing/2014/main" id="{E79D85AD-387B-38C3-D21D-A32534FAE6F4}"/>
              </a:ext>
            </a:extLst>
          </p:cNvPr>
          <p:cNvSpPr>
            <a:spLocks noGrp="1"/>
          </p:cNvSpPr>
          <p:nvPr>
            <p:ph type="body" sz="quarter" idx="10"/>
          </p:nvPr>
        </p:nvSpPr>
        <p:spPr/>
        <p:txBody>
          <a:bodyPr/>
          <a:lstStyle/>
          <a:p>
            <a:r>
              <a:rPr lang="en-US" err="1"/>
              <a:t>Abikõlblikud</a:t>
            </a:r>
            <a:r>
              <a:rPr lang="en-US"/>
              <a:t> </a:t>
            </a:r>
            <a:r>
              <a:rPr lang="en-US" err="1"/>
              <a:t>kulud</a:t>
            </a:r>
            <a:endParaRPr lang="et-EE"/>
          </a:p>
        </p:txBody>
      </p:sp>
    </p:spTree>
    <p:extLst>
      <p:ext uri="{BB962C8B-B14F-4D97-AF65-F5344CB8AC3E}">
        <p14:creationId xmlns:p14="http://schemas.microsoft.com/office/powerpoint/2010/main" val="2474513655"/>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 kohatäide 1">
            <a:extLst>
              <a:ext uri="{FF2B5EF4-FFF2-40B4-BE49-F238E27FC236}">
                <a16:creationId xmlns:a16="http://schemas.microsoft.com/office/drawing/2014/main" id="{4B52C34F-3363-52D1-6805-BC367744529C}"/>
              </a:ext>
            </a:extLst>
          </p:cNvPr>
          <p:cNvSpPr>
            <a:spLocks noGrp="1"/>
          </p:cNvSpPr>
          <p:nvPr>
            <p:ph type="body" idx="1"/>
          </p:nvPr>
        </p:nvSpPr>
        <p:spPr>
          <a:xfrm>
            <a:off x="2355448" y="3517900"/>
            <a:ext cx="19920352" cy="8308032"/>
          </a:xfrm>
        </p:spPr>
        <p:txBody>
          <a:bodyPr>
            <a:normAutofit fontScale="85000" lnSpcReduction="20000"/>
          </a:bodyPr>
          <a:lstStyle/>
          <a:p>
            <a:r>
              <a:rPr lang="et-EE">
                <a:solidFill>
                  <a:srgbClr val="060F18"/>
                </a:solidFill>
              </a:rPr>
              <a:t>TAT § 7 lg 3</a:t>
            </a:r>
          </a:p>
          <a:p>
            <a:pPr marL="0" indent="0">
              <a:buNone/>
            </a:pPr>
            <a:r>
              <a:rPr lang="et-EE">
                <a:solidFill>
                  <a:srgbClr val="060F18"/>
                </a:solidFill>
              </a:rPr>
              <a:t> 1) maa ostusumma;</a:t>
            </a:r>
          </a:p>
          <a:p>
            <a:pPr marL="0" indent="0">
              <a:buNone/>
            </a:pPr>
            <a:r>
              <a:rPr lang="en-US">
                <a:solidFill>
                  <a:srgbClr val="060F18"/>
                </a:solidFill>
              </a:rPr>
              <a:t> </a:t>
            </a:r>
            <a:r>
              <a:rPr lang="et-EE">
                <a:solidFill>
                  <a:srgbClr val="060F18"/>
                </a:solidFill>
              </a:rPr>
              <a:t>2) investeering tarbijapaigaldisse;</a:t>
            </a:r>
          </a:p>
          <a:p>
            <a:pPr marL="0" indent="0">
              <a:buNone/>
            </a:pPr>
            <a:r>
              <a:rPr lang="et-EE">
                <a:solidFill>
                  <a:srgbClr val="060F18"/>
                </a:solidFill>
              </a:rPr>
              <a:t> 3) kütuselaaduri või samalaadse tehnika ostusumma;</a:t>
            </a:r>
          </a:p>
          <a:p>
            <a:pPr marL="0" indent="0">
              <a:buNone/>
            </a:pPr>
            <a:r>
              <a:rPr lang="en-US">
                <a:solidFill>
                  <a:srgbClr val="060F18"/>
                </a:solidFill>
              </a:rPr>
              <a:t> </a:t>
            </a:r>
            <a:r>
              <a:rPr lang="et-EE">
                <a:solidFill>
                  <a:srgbClr val="060F18"/>
                </a:solidFill>
              </a:rPr>
              <a:t>4) kasutatud seadme ostusumma;</a:t>
            </a:r>
          </a:p>
          <a:p>
            <a:pPr marL="0" indent="0">
              <a:buNone/>
            </a:pPr>
            <a:r>
              <a:rPr lang="en-US">
                <a:solidFill>
                  <a:srgbClr val="060F18"/>
                </a:solidFill>
              </a:rPr>
              <a:t> </a:t>
            </a:r>
            <a:r>
              <a:rPr lang="et-EE">
                <a:solidFill>
                  <a:srgbClr val="060F18"/>
                </a:solidFill>
              </a:rPr>
              <a:t>5) personalikulud;</a:t>
            </a:r>
          </a:p>
          <a:p>
            <a:pPr marL="0" indent="0">
              <a:buNone/>
            </a:pPr>
            <a:r>
              <a:rPr lang="en-US">
                <a:solidFill>
                  <a:srgbClr val="060F18"/>
                </a:solidFill>
              </a:rPr>
              <a:t> </a:t>
            </a:r>
            <a:r>
              <a:rPr lang="et-EE">
                <a:solidFill>
                  <a:srgbClr val="060F18"/>
                </a:solidFill>
              </a:rPr>
              <a:t>6) investeering fossiilkütust kasutavasse soojuse tootmise seadmesse;</a:t>
            </a:r>
            <a:endParaRPr lang="en-US">
              <a:solidFill>
                <a:srgbClr val="060F18"/>
              </a:solidFill>
            </a:endParaRPr>
          </a:p>
          <a:p>
            <a:pPr marL="0" indent="0">
              <a:buNone/>
            </a:pPr>
            <a:r>
              <a:rPr lang="et-EE">
                <a:solidFill>
                  <a:srgbClr val="060F18"/>
                </a:solidFill>
                <a:latin typeface="Poppins"/>
                <a:ea typeface="Open Sans regular"/>
                <a:cs typeface="Poppins"/>
              </a:rPr>
              <a:t> 7) projekti üldkulud ühendmääruse § 21 lõike 5 ja administreerimiskulud ühendmääruse</a:t>
            </a:r>
            <a:r>
              <a:rPr lang="en-US">
                <a:solidFill>
                  <a:srgbClr val="060F18"/>
                </a:solidFill>
                <a:latin typeface="Poppins"/>
                <a:ea typeface="Open Sans regular"/>
                <a:cs typeface="Poppins"/>
              </a:rPr>
              <a:t> </a:t>
            </a:r>
            <a:r>
              <a:rPr lang="et-EE">
                <a:solidFill>
                  <a:srgbClr val="060F18"/>
                </a:solidFill>
                <a:latin typeface="Poppins"/>
                <a:ea typeface="Open Sans regular"/>
                <a:cs typeface="Poppins"/>
              </a:rPr>
              <a:t>§ 21 lõike 6 tähendus</a:t>
            </a:r>
            <a:r>
              <a:rPr lang="en-US">
                <a:solidFill>
                  <a:srgbClr val="060F18"/>
                </a:solidFill>
                <a:latin typeface="Poppins"/>
                <a:ea typeface="Open Sans regular"/>
                <a:cs typeface="Poppins"/>
              </a:rPr>
              <a:t>es.</a:t>
            </a:r>
            <a:endParaRPr lang="et-EE">
              <a:solidFill>
                <a:srgbClr val="060F18"/>
              </a:solidFill>
            </a:endParaRPr>
          </a:p>
        </p:txBody>
      </p:sp>
      <p:sp>
        <p:nvSpPr>
          <p:cNvPr id="3" name="Teksti kohatäide 2">
            <a:extLst>
              <a:ext uri="{FF2B5EF4-FFF2-40B4-BE49-F238E27FC236}">
                <a16:creationId xmlns:a16="http://schemas.microsoft.com/office/drawing/2014/main" id="{4B9A6B42-9BA6-D74E-48C1-71BC2849BAB6}"/>
              </a:ext>
            </a:extLst>
          </p:cNvPr>
          <p:cNvSpPr>
            <a:spLocks noGrp="1"/>
          </p:cNvSpPr>
          <p:nvPr>
            <p:ph type="body" sz="quarter" idx="10"/>
          </p:nvPr>
        </p:nvSpPr>
        <p:spPr>
          <a:xfrm>
            <a:off x="2354846" y="1727201"/>
            <a:ext cx="9427580" cy="1282699"/>
          </a:xfrm>
        </p:spPr>
        <p:txBody>
          <a:bodyPr/>
          <a:lstStyle/>
          <a:p>
            <a:r>
              <a:rPr lang="et-EE"/>
              <a:t>Abikõlbmatud kulud</a:t>
            </a:r>
          </a:p>
          <a:p>
            <a:endParaRPr lang="et-EE"/>
          </a:p>
        </p:txBody>
      </p:sp>
    </p:spTree>
    <p:extLst>
      <p:ext uri="{BB962C8B-B14F-4D97-AF65-F5344CB8AC3E}">
        <p14:creationId xmlns:p14="http://schemas.microsoft.com/office/powerpoint/2010/main" val="45228151"/>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 kohatäide 1">
            <a:extLst>
              <a:ext uri="{FF2B5EF4-FFF2-40B4-BE49-F238E27FC236}">
                <a16:creationId xmlns:a16="http://schemas.microsoft.com/office/drawing/2014/main" id="{48880C77-ECEC-9E26-D8FE-A15D6D07504C}"/>
              </a:ext>
            </a:extLst>
          </p:cNvPr>
          <p:cNvSpPr>
            <a:spLocks noGrp="1"/>
          </p:cNvSpPr>
          <p:nvPr>
            <p:ph type="body" idx="1"/>
          </p:nvPr>
        </p:nvSpPr>
        <p:spPr>
          <a:xfrm>
            <a:off x="1066800" y="1968500"/>
            <a:ext cx="20713700" cy="10629900"/>
          </a:xfrm>
        </p:spPr>
        <p:txBody>
          <a:bodyPr>
            <a:normAutofit fontScale="85000" lnSpcReduction="20000"/>
          </a:bodyPr>
          <a:lstStyle/>
          <a:p>
            <a:pPr>
              <a:spcBef>
                <a:spcPts val="600"/>
              </a:spcBef>
            </a:pPr>
            <a:r>
              <a:rPr lang="et-EE" sz="5200">
                <a:solidFill>
                  <a:srgbClr val="060F18"/>
                </a:solidFill>
                <a:latin typeface="Times New Roman" panose="02020603050405020304" pitchFamily="18" charset="0"/>
                <a:cs typeface="Times New Roman" panose="02020603050405020304" pitchFamily="18" charset="0"/>
              </a:rPr>
              <a:t>Ühendmäärus § 17</a:t>
            </a:r>
          </a:p>
          <a:p>
            <a:pPr marL="0" indent="0">
              <a:spcBef>
                <a:spcPts val="1200"/>
              </a:spcBef>
              <a:buNone/>
            </a:pPr>
            <a:r>
              <a:rPr lang="et-EE" sz="4100">
                <a:solidFill>
                  <a:srgbClr val="060F18"/>
                </a:solidFill>
                <a:latin typeface="Times New Roman" panose="02020603050405020304" pitchFamily="18" charset="0"/>
                <a:cs typeface="Times New Roman" panose="02020603050405020304" pitchFamily="18" charset="0"/>
              </a:rPr>
              <a:t>1) laenu- ja liisinguintress;</a:t>
            </a:r>
            <a:endParaRPr lang="en-US" sz="4100">
              <a:solidFill>
                <a:srgbClr val="060F18"/>
              </a:solidFill>
              <a:latin typeface="Times New Roman" panose="02020603050405020304" pitchFamily="18" charset="0"/>
              <a:cs typeface="Times New Roman" panose="02020603050405020304" pitchFamily="18" charset="0"/>
            </a:endParaRPr>
          </a:p>
          <a:p>
            <a:pPr marL="0" indent="0">
              <a:spcBef>
                <a:spcPts val="1200"/>
              </a:spcBef>
              <a:buNone/>
            </a:pPr>
            <a:r>
              <a:rPr lang="et-EE" sz="4100">
                <a:solidFill>
                  <a:srgbClr val="060F18"/>
                </a:solidFill>
                <a:latin typeface="Times New Roman" panose="02020603050405020304" pitchFamily="18" charset="0"/>
                <a:cs typeface="Times New Roman" panose="02020603050405020304" pitchFamily="18" charset="0"/>
              </a:rPr>
              <a:t>2) rahatrahv, rahaline karistus, kohustuse täitmata jätmise korral makstav leppetrahv ja viivis;</a:t>
            </a:r>
          </a:p>
          <a:p>
            <a:pPr marL="0" indent="0">
              <a:spcBef>
                <a:spcPts val="1200"/>
              </a:spcBef>
              <a:buNone/>
            </a:pPr>
            <a:r>
              <a:rPr lang="et-EE" sz="4100">
                <a:solidFill>
                  <a:srgbClr val="060F18"/>
                </a:solidFill>
                <a:latin typeface="Times New Roman" panose="02020603050405020304" pitchFamily="18" charset="0"/>
                <a:cs typeface="Times New Roman" panose="02020603050405020304" pitchFamily="18" charset="0"/>
              </a:rPr>
              <a:t>3) vaide- ja kohtumenetluse menetluskulud;</a:t>
            </a:r>
            <a:endParaRPr lang="en-US" sz="4100">
              <a:solidFill>
                <a:srgbClr val="060F18"/>
              </a:solidFill>
              <a:latin typeface="Times New Roman" panose="02020603050405020304" pitchFamily="18" charset="0"/>
              <a:cs typeface="Times New Roman" panose="02020603050405020304" pitchFamily="18" charset="0"/>
            </a:endParaRPr>
          </a:p>
          <a:p>
            <a:pPr marL="0" indent="0">
              <a:spcBef>
                <a:spcPts val="1200"/>
              </a:spcBef>
              <a:buNone/>
            </a:pPr>
            <a:r>
              <a:rPr lang="et-EE" sz="4100">
                <a:solidFill>
                  <a:srgbClr val="060F18"/>
                </a:solidFill>
                <a:latin typeface="Times New Roman" panose="02020603050405020304" pitchFamily="18" charset="0"/>
                <a:cs typeface="Times New Roman" panose="02020603050405020304" pitchFamily="18" charset="0"/>
              </a:rPr>
              <a:t>4) mitterahalised kulud, sealhulgas vara amortisatsioon;</a:t>
            </a:r>
            <a:endParaRPr lang="en-US" sz="4100">
              <a:solidFill>
                <a:srgbClr val="060F18"/>
              </a:solidFill>
              <a:latin typeface="Times New Roman" panose="02020603050405020304" pitchFamily="18" charset="0"/>
              <a:cs typeface="Times New Roman" panose="02020603050405020304" pitchFamily="18" charset="0"/>
            </a:endParaRPr>
          </a:p>
          <a:p>
            <a:pPr marL="0" indent="0">
              <a:spcBef>
                <a:spcPts val="1200"/>
              </a:spcBef>
              <a:buNone/>
            </a:pPr>
            <a:r>
              <a:rPr lang="et-EE" sz="4100">
                <a:solidFill>
                  <a:srgbClr val="060F18"/>
                </a:solidFill>
                <a:latin typeface="Times New Roman" panose="02020603050405020304" pitchFamily="18" charset="0"/>
                <a:cs typeface="Times New Roman" panose="02020603050405020304" pitchFamily="18" charset="0"/>
              </a:rPr>
              <a:t>5) kindlustusmaksed;</a:t>
            </a:r>
          </a:p>
          <a:p>
            <a:pPr marL="0" indent="0">
              <a:spcBef>
                <a:spcPts val="1200"/>
              </a:spcBef>
              <a:buNone/>
            </a:pPr>
            <a:r>
              <a:rPr lang="et-EE" sz="4100">
                <a:solidFill>
                  <a:srgbClr val="060F18"/>
                </a:solidFill>
                <a:latin typeface="Times New Roman" panose="02020603050405020304" pitchFamily="18" charset="0"/>
                <a:cs typeface="Times New Roman" panose="02020603050405020304" pitchFamily="18" charset="0"/>
              </a:rPr>
              <a:t>6) palgale lisaks makstav toetus või lisahüve, mis ei ole käsitatav palgana seaduse tähenduses;</a:t>
            </a:r>
          </a:p>
          <a:p>
            <a:pPr marL="0" indent="0">
              <a:spcBef>
                <a:spcPts val="1200"/>
              </a:spcBef>
              <a:buNone/>
            </a:pPr>
            <a:r>
              <a:rPr lang="et-EE" sz="4100">
                <a:solidFill>
                  <a:srgbClr val="060F18"/>
                </a:solidFill>
                <a:latin typeface="Times New Roman" panose="02020603050405020304" pitchFamily="18" charset="0"/>
                <a:cs typeface="Times New Roman" panose="02020603050405020304" pitchFamily="18" charset="0"/>
              </a:rPr>
              <a:t>7) organisatsiooni juhtimiskulu;</a:t>
            </a:r>
            <a:endParaRPr lang="en-US" sz="4100">
              <a:solidFill>
                <a:srgbClr val="060F18"/>
              </a:solidFill>
              <a:latin typeface="Times New Roman" panose="02020603050405020304" pitchFamily="18" charset="0"/>
              <a:cs typeface="Times New Roman" panose="02020603050405020304" pitchFamily="18" charset="0"/>
            </a:endParaRPr>
          </a:p>
          <a:p>
            <a:pPr marL="0" indent="0">
              <a:spcBef>
                <a:spcPts val="1200"/>
              </a:spcBef>
              <a:buNone/>
            </a:pPr>
            <a:r>
              <a:rPr lang="et-EE" sz="4100">
                <a:solidFill>
                  <a:srgbClr val="060F18"/>
                </a:solidFill>
                <a:latin typeface="Times New Roman" panose="02020603050405020304" pitchFamily="18" charset="0"/>
                <a:cs typeface="Times New Roman" panose="02020603050405020304" pitchFamily="18" charset="0"/>
              </a:rPr>
              <a:t>8) paragrahvi 21 lõikes 4 nimetatud kaudsed (üldkulud, administreerimisega seotud personalikulud) kulud;</a:t>
            </a:r>
            <a:endParaRPr lang="en-US" sz="4100">
              <a:solidFill>
                <a:srgbClr val="060F18"/>
              </a:solidFill>
              <a:latin typeface="Times New Roman" panose="02020603050405020304" pitchFamily="18" charset="0"/>
              <a:cs typeface="Times New Roman" panose="02020603050405020304" pitchFamily="18" charset="0"/>
            </a:endParaRPr>
          </a:p>
          <a:p>
            <a:pPr marL="0" indent="0">
              <a:spcBef>
                <a:spcPts val="1200"/>
              </a:spcBef>
              <a:buNone/>
            </a:pPr>
            <a:r>
              <a:rPr lang="et-EE" sz="4100">
                <a:solidFill>
                  <a:srgbClr val="060F18"/>
                </a:solidFill>
                <a:latin typeface="Times New Roman" panose="02020603050405020304" pitchFamily="18" charset="0"/>
                <a:cs typeface="Times New Roman" panose="02020603050405020304" pitchFamily="18" charset="0"/>
              </a:rPr>
              <a:t> 9) hoonestamata ja hoonestatud maa ostusumma, mis ületab Euroopa Parlamendi ja nõukogu määruse (EL) 2021/1060 artikli 64 lõike 1 punktis b lubatud määra, välja arvatud keskkonnakaitsega seotud tegevuste korral;</a:t>
            </a:r>
          </a:p>
          <a:p>
            <a:pPr marL="0" indent="0">
              <a:spcBef>
                <a:spcPts val="1200"/>
              </a:spcBef>
              <a:buNone/>
            </a:pPr>
            <a:r>
              <a:rPr lang="et-EE" sz="4100">
                <a:solidFill>
                  <a:srgbClr val="060F18"/>
                </a:solidFill>
                <a:latin typeface="Times New Roman" panose="02020603050405020304" pitchFamily="18" charset="0"/>
                <a:cs typeface="Times New Roman" panose="02020603050405020304" pitchFamily="18" charset="0"/>
              </a:rPr>
              <a:t>10) infrastruktuuri investeeringu ning maa ja kinnisvara ostukulud Euroopa Parlamendi ja nõukogu määruse (EL) 2021/1057, millega luuakse Euroopa Sotsiaalfond+ (ESF+) ja tunnistatakse kehtetuks määrus (EL) 1296/2013 (ELT L 231, 30.06.2021, lk 21–59), artikli 16 lõike 1 punkti a kohaselt, kui projekt saab toetust Euroopa Sotsiaalfondist;</a:t>
            </a:r>
          </a:p>
          <a:p>
            <a:pPr marL="0" indent="0">
              <a:spcBef>
                <a:spcPts val="1200"/>
              </a:spcBef>
              <a:buNone/>
            </a:pPr>
            <a:r>
              <a:rPr lang="et-EE" sz="4100">
                <a:solidFill>
                  <a:srgbClr val="060F18"/>
                </a:solidFill>
                <a:latin typeface="Times New Roman" panose="02020603050405020304" pitchFamily="18" charset="0"/>
                <a:cs typeface="Times New Roman" panose="02020603050405020304" pitchFamily="18" charset="0"/>
              </a:rPr>
              <a:t>11) liisingulepingu alusel tekkiv kulu, juhul kui liisinguandja ei ole krediidiasutuste seaduse alusel tegutsev krediidi- või finantseerimisasutus;</a:t>
            </a:r>
          </a:p>
          <a:p>
            <a:pPr marL="0" indent="0">
              <a:spcBef>
                <a:spcPts val="1200"/>
              </a:spcBef>
              <a:buNone/>
            </a:pPr>
            <a:r>
              <a:rPr lang="et-EE" sz="4100">
                <a:solidFill>
                  <a:srgbClr val="060F18"/>
                </a:solidFill>
                <a:latin typeface="Times New Roman" panose="02020603050405020304" pitchFamily="18" charset="0"/>
                <a:cs typeface="Times New Roman" panose="02020603050405020304" pitchFamily="18" charset="0"/>
              </a:rPr>
              <a:t>12) liisingulepingu alusel vara ostukulu, kui leping ei sisalda liisinguvõtja kohustust osta vara lepingu lõppedes välja ja see ei lähe liisinguvõtja omandisse;</a:t>
            </a:r>
            <a:endParaRPr lang="en-US" sz="4100">
              <a:solidFill>
                <a:srgbClr val="060F18"/>
              </a:solidFill>
              <a:latin typeface="Times New Roman" panose="02020603050405020304" pitchFamily="18" charset="0"/>
              <a:cs typeface="Times New Roman" panose="02020603050405020304" pitchFamily="18" charset="0"/>
            </a:endParaRPr>
          </a:p>
          <a:p>
            <a:pPr marL="0" indent="0">
              <a:spcBef>
                <a:spcPts val="1200"/>
              </a:spcBef>
              <a:buNone/>
            </a:pPr>
            <a:r>
              <a:rPr lang="et-EE" sz="4100">
                <a:solidFill>
                  <a:srgbClr val="060F18"/>
                </a:solidFill>
                <a:latin typeface="Times New Roman" panose="02020603050405020304" pitchFamily="18" charset="0"/>
                <a:cs typeface="Times New Roman" panose="02020603050405020304" pitchFamily="18" charset="0"/>
              </a:rPr>
              <a:t>13) käibemaks, kui see on käibemaksuseaduse alusel tagasi saadav;</a:t>
            </a:r>
          </a:p>
          <a:p>
            <a:pPr marL="0" indent="0">
              <a:spcBef>
                <a:spcPts val="1200"/>
              </a:spcBef>
              <a:buNone/>
            </a:pPr>
            <a:r>
              <a:rPr lang="et-EE" sz="4100">
                <a:solidFill>
                  <a:srgbClr val="060F18"/>
                </a:solidFill>
                <a:latin typeface="Times New Roman" panose="02020603050405020304" pitchFamily="18" charset="0"/>
                <a:cs typeface="Times New Roman" panose="02020603050405020304" pitchFamily="18" charset="0"/>
              </a:rPr>
              <a:t>14) kulu, mille katteks on toetust eraldatud riigieelarve või muu avaliku sektori toetusest või muust </a:t>
            </a:r>
            <a:r>
              <a:rPr lang="et-EE" sz="4100" err="1">
                <a:solidFill>
                  <a:srgbClr val="060F18"/>
                </a:solidFill>
                <a:latin typeface="Times New Roman" panose="02020603050405020304" pitchFamily="18" charset="0"/>
                <a:cs typeface="Times New Roman" panose="02020603050405020304" pitchFamily="18" charset="0"/>
              </a:rPr>
              <a:t>välistoetusest</a:t>
            </a:r>
            <a:r>
              <a:rPr lang="et-EE" sz="4100">
                <a:solidFill>
                  <a:srgbClr val="060F18"/>
                </a:solidFill>
                <a:latin typeface="Times New Roman" panose="02020603050405020304" pitchFamily="18" charset="0"/>
                <a:cs typeface="Times New Roman" panose="02020603050405020304" pitchFamily="18" charset="0"/>
              </a:rPr>
              <a:t> või makstud teises projektis.</a:t>
            </a:r>
          </a:p>
        </p:txBody>
      </p:sp>
      <p:sp>
        <p:nvSpPr>
          <p:cNvPr id="3" name="Teksti kohatäide 2">
            <a:extLst>
              <a:ext uri="{FF2B5EF4-FFF2-40B4-BE49-F238E27FC236}">
                <a16:creationId xmlns:a16="http://schemas.microsoft.com/office/drawing/2014/main" id="{4A00D92B-7630-CCCE-D2A3-0F1522F72650}"/>
              </a:ext>
            </a:extLst>
          </p:cNvPr>
          <p:cNvSpPr>
            <a:spLocks noGrp="1"/>
          </p:cNvSpPr>
          <p:nvPr>
            <p:ph type="body" sz="quarter" idx="10"/>
          </p:nvPr>
        </p:nvSpPr>
        <p:spPr>
          <a:xfrm>
            <a:off x="1732546" y="711201"/>
            <a:ext cx="9427580" cy="1079499"/>
          </a:xfrm>
        </p:spPr>
        <p:txBody>
          <a:bodyPr/>
          <a:lstStyle/>
          <a:p>
            <a:r>
              <a:rPr lang="en-US" err="1"/>
              <a:t>Abikõlbmatud</a:t>
            </a:r>
            <a:r>
              <a:rPr lang="en-US"/>
              <a:t> </a:t>
            </a:r>
            <a:r>
              <a:rPr lang="en-US" err="1"/>
              <a:t>kulud</a:t>
            </a:r>
            <a:endParaRPr lang="et-EE"/>
          </a:p>
        </p:txBody>
      </p:sp>
    </p:spTree>
    <p:extLst>
      <p:ext uri="{BB962C8B-B14F-4D97-AF65-F5344CB8AC3E}">
        <p14:creationId xmlns:p14="http://schemas.microsoft.com/office/powerpoint/2010/main" val="3513937771"/>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 kohatäide 1">
            <a:extLst>
              <a:ext uri="{FF2B5EF4-FFF2-40B4-BE49-F238E27FC236}">
                <a16:creationId xmlns:a16="http://schemas.microsoft.com/office/drawing/2014/main" id="{6F47313F-5AB7-D5B9-D90A-C37A70EAC7A7}"/>
              </a:ext>
            </a:extLst>
          </p:cNvPr>
          <p:cNvSpPr>
            <a:spLocks noGrp="1"/>
          </p:cNvSpPr>
          <p:nvPr>
            <p:ph type="body" idx="1"/>
          </p:nvPr>
        </p:nvSpPr>
        <p:spPr>
          <a:xfrm>
            <a:off x="2355448" y="3073400"/>
            <a:ext cx="19653652" cy="9410700"/>
          </a:xfrm>
        </p:spPr>
        <p:txBody>
          <a:bodyPr>
            <a:normAutofit fontScale="92500" lnSpcReduction="20000"/>
          </a:bodyPr>
          <a:lstStyle/>
          <a:p>
            <a:r>
              <a:rPr lang="en-US" err="1">
                <a:solidFill>
                  <a:srgbClr val="060F18"/>
                </a:solidFill>
              </a:rPr>
              <a:t>Kokku</a:t>
            </a:r>
            <a:r>
              <a:rPr lang="en-US">
                <a:solidFill>
                  <a:srgbClr val="060F18"/>
                </a:solidFill>
              </a:rPr>
              <a:t> m</a:t>
            </a:r>
            <a:r>
              <a:rPr lang="et-EE" err="1">
                <a:solidFill>
                  <a:srgbClr val="060F18"/>
                </a:solidFill>
              </a:rPr>
              <a:t>eetme</a:t>
            </a:r>
            <a:r>
              <a:rPr lang="et-EE">
                <a:solidFill>
                  <a:srgbClr val="060F18"/>
                </a:solidFill>
              </a:rPr>
              <a:t> eelarve 22,5 miljonit eurot – soojuse tootmine 7,5 miljonit, torustikud 15 miljonit eurot</a:t>
            </a:r>
            <a:r>
              <a:rPr lang="en-US">
                <a:solidFill>
                  <a:srgbClr val="060F18"/>
                </a:solidFill>
              </a:rPr>
              <a:t>.</a:t>
            </a:r>
          </a:p>
          <a:p>
            <a:r>
              <a:rPr lang="en-US" err="1">
                <a:solidFill>
                  <a:srgbClr val="060F18"/>
                </a:solidFill>
              </a:rPr>
              <a:t>Vooru</a:t>
            </a:r>
            <a:r>
              <a:rPr lang="en-US">
                <a:solidFill>
                  <a:srgbClr val="060F18"/>
                </a:solidFill>
              </a:rPr>
              <a:t> </a:t>
            </a:r>
            <a:r>
              <a:rPr lang="en-US" err="1">
                <a:solidFill>
                  <a:srgbClr val="060F18"/>
                </a:solidFill>
              </a:rPr>
              <a:t>eelarve</a:t>
            </a:r>
            <a:r>
              <a:rPr lang="en-US">
                <a:solidFill>
                  <a:srgbClr val="060F18"/>
                </a:solidFill>
              </a:rPr>
              <a:t> </a:t>
            </a:r>
            <a:r>
              <a:rPr lang="en-US" err="1">
                <a:solidFill>
                  <a:srgbClr val="060F18"/>
                </a:solidFill>
              </a:rPr>
              <a:t>vähemalt</a:t>
            </a:r>
            <a:r>
              <a:rPr lang="en-US">
                <a:solidFill>
                  <a:srgbClr val="060F18"/>
                </a:solidFill>
              </a:rPr>
              <a:t> 979 000 </a:t>
            </a:r>
            <a:r>
              <a:rPr lang="en-US" err="1">
                <a:solidFill>
                  <a:srgbClr val="060F18"/>
                </a:solidFill>
              </a:rPr>
              <a:t>eurot</a:t>
            </a:r>
            <a:r>
              <a:rPr lang="en-US">
                <a:solidFill>
                  <a:srgbClr val="060F18"/>
                </a:solidFill>
              </a:rPr>
              <a:t>;</a:t>
            </a:r>
            <a:endParaRPr lang="et-EE">
              <a:solidFill>
                <a:srgbClr val="060F18"/>
              </a:solidFill>
            </a:endParaRPr>
          </a:p>
          <a:p>
            <a:r>
              <a:rPr lang="fi-FI" err="1">
                <a:solidFill>
                  <a:srgbClr val="060F18"/>
                </a:solidFill>
                <a:latin typeface="Poppins"/>
                <a:ea typeface="Open Sans regular"/>
                <a:cs typeface="Poppins"/>
              </a:rPr>
              <a:t>Toetus</a:t>
            </a:r>
            <a:r>
              <a:rPr lang="fi-FI">
                <a:solidFill>
                  <a:srgbClr val="060F18"/>
                </a:solidFill>
                <a:latin typeface="Poppins"/>
                <a:ea typeface="Open Sans regular"/>
                <a:cs typeface="Poppins"/>
              </a:rPr>
              <a:t> 20 000 eurot </a:t>
            </a:r>
            <a:r>
              <a:rPr lang="fi-FI" err="1">
                <a:solidFill>
                  <a:srgbClr val="060F18"/>
                </a:solidFill>
                <a:latin typeface="Poppins"/>
                <a:ea typeface="Open Sans regular"/>
                <a:cs typeface="Poppins"/>
              </a:rPr>
              <a:t>kuni</a:t>
            </a:r>
            <a:r>
              <a:rPr lang="fi-FI">
                <a:solidFill>
                  <a:srgbClr val="060F18"/>
                </a:solidFill>
                <a:latin typeface="Poppins"/>
                <a:ea typeface="Open Sans regular"/>
                <a:cs typeface="Poppins"/>
              </a:rPr>
              <a:t> 1 </a:t>
            </a:r>
            <a:r>
              <a:rPr lang="fi-FI" err="1">
                <a:solidFill>
                  <a:srgbClr val="060F18"/>
                </a:solidFill>
                <a:latin typeface="Poppins"/>
                <a:ea typeface="Open Sans regular"/>
                <a:cs typeface="Poppins"/>
              </a:rPr>
              <a:t>miljon</a:t>
            </a:r>
            <a:r>
              <a:rPr lang="fi-FI">
                <a:solidFill>
                  <a:srgbClr val="060F18"/>
                </a:solidFill>
                <a:latin typeface="Poppins"/>
                <a:ea typeface="Open Sans regular"/>
                <a:cs typeface="Poppins"/>
              </a:rPr>
              <a:t> eurot (</a:t>
            </a:r>
            <a:r>
              <a:rPr lang="fi-FI">
                <a:solidFill>
                  <a:srgbClr val="FF0000"/>
                </a:solidFill>
                <a:latin typeface="Poppins"/>
                <a:ea typeface="Open Sans regular"/>
                <a:cs typeface="Poppins"/>
              </a:rPr>
              <a:t>EELARVE!</a:t>
            </a:r>
            <a:r>
              <a:rPr lang="fi-FI">
                <a:solidFill>
                  <a:srgbClr val="060F18"/>
                </a:solidFill>
                <a:latin typeface="Poppins"/>
                <a:ea typeface="Open Sans regular"/>
                <a:cs typeface="Poppins"/>
              </a:rPr>
              <a:t>);</a:t>
            </a:r>
          </a:p>
          <a:p>
            <a:r>
              <a:rPr lang="fi-FI" err="1">
                <a:solidFill>
                  <a:srgbClr val="060F18"/>
                </a:solidFill>
                <a:latin typeface="Poppins"/>
                <a:ea typeface="Open Sans regular"/>
                <a:cs typeface="Poppins"/>
              </a:rPr>
              <a:t>Vooru</a:t>
            </a:r>
            <a:r>
              <a:rPr lang="fi-FI">
                <a:solidFill>
                  <a:srgbClr val="060F18"/>
                </a:solidFill>
                <a:latin typeface="Poppins"/>
                <a:ea typeface="Open Sans regular"/>
                <a:cs typeface="Poppins"/>
              </a:rPr>
              <a:t> </a:t>
            </a:r>
            <a:r>
              <a:rPr lang="fi-FI" err="1">
                <a:solidFill>
                  <a:srgbClr val="060F18"/>
                </a:solidFill>
                <a:latin typeface="Poppins"/>
                <a:ea typeface="Open Sans regular"/>
                <a:cs typeface="Poppins"/>
              </a:rPr>
              <a:t>toetatavate</a:t>
            </a:r>
            <a:r>
              <a:rPr lang="fi-FI">
                <a:solidFill>
                  <a:srgbClr val="060F18"/>
                </a:solidFill>
                <a:latin typeface="Poppins"/>
                <a:ea typeface="Open Sans regular"/>
                <a:cs typeface="Poppins"/>
              </a:rPr>
              <a:t> </a:t>
            </a:r>
            <a:r>
              <a:rPr lang="fi-FI" err="1">
                <a:solidFill>
                  <a:srgbClr val="060F18"/>
                </a:solidFill>
                <a:latin typeface="Poppins"/>
                <a:ea typeface="Open Sans regular"/>
                <a:cs typeface="Poppins"/>
              </a:rPr>
              <a:t>tegevuste</a:t>
            </a:r>
            <a:r>
              <a:rPr lang="fi-FI">
                <a:solidFill>
                  <a:srgbClr val="060F18"/>
                </a:solidFill>
                <a:latin typeface="Poppins"/>
                <a:ea typeface="Open Sans regular"/>
                <a:cs typeface="Poppins"/>
              </a:rPr>
              <a:t> </a:t>
            </a:r>
            <a:r>
              <a:rPr lang="fi-FI" err="1">
                <a:solidFill>
                  <a:srgbClr val="060F18"/>
                </a:solidFill>
                <a:latin typeface="Poppins"/>
                <a:ea typeface="Open Sans regular"/>
                <a:cs typeface="Poppins"/>
              </a:rPr>
              <a:t>toetuse</a:t>
            </a:r>
            <a:r>
              <a:rPr lang="fi-FI">
                <a:solidFill>
                  <a:srgbClr val="060F18"/>
                </a:solidFill>
                <a:latin typeface="Poppins"/>
                <a:ea typeface="Open Sans regular"/>
                <a:cs typeface="Poppins"/>
              </a:rPr>
              <a:t> </a:t>
            </a:r>
            <a:r>
              <a:rPr lang="fi-FI" err="1">
                <a:solidFill>
                  <a:srgbClr val="060F18"/>
                </a:solidFill>
                <a:latin typeface="Poppins"/>
                <a:ea typeface="Open Sans regular"/>
                <a:cs typeface="Poppins"/>
              </a:rPr>
              <a:t>maksimaalne</a:t>
            </a:r>
            <a:r>
              <a:rPr lang="fi-FI">
                <a:solidFill>
                  <a:srgbClr val="060F18"/>
                </a:solidFill>
                <a:latin typeface="Poppins"/>
                <a:ea typeface="Open Sans regular"/>
                <a:cs typeface="Poppins"/>
              </a:rPr>
              <a:t> </a:t>
            </a:r>
            <a:r>
              <a:rPr lang="fi-FI" err="1">
                <a:solidFill>
                  <a:srgbClr val="060F18"/>
                </a:solidFill>
                <a:latin typeface="Poppins"/>
                <a:ea typeface="Open Sans regular"/>
                <a:cs typeface="Poppins"/>
              </a:rPr>
              <a:t>osakaal</a:t>
            </a:r>
            <a:r>
              <a:rPr lang="fi-FI">
                <a:solidFill>
                  <a:srgbClr val="060F18"/>
                </a:solidFill>
                <a:latin typeface="Poppins"/>
                <a:ea typeface="Open Sans regular"/>
                <a:cs typeface="Poppins"/>
              </a:rPr>
              <a:t> projekti </a:t>
            </a:r>
            <a:r>
              <a:rPr lang="fi-FI" err="1">
                <a:solidFill>
                  <a:srgbClr val="060F18"/>
                </a:solidFill>
                <a:latin typeface="Poppins"/>
                <a:ea typeface="Open Sans regular"/>
                <a:cs typeface="Poppins"/>
              </a:rPr>
              <a:t>abikõlblikest</a:t>
            </a:r>
            <a:r>
              <a:rPr lang="fi-FI">
                <a:solidFill>
                  <a:srgbClr val="060F18"/>
                </a:solidFill>
                <a:latin typeface="Poppins"/>
                <a:ea typeface="Open Sans regular"/>
                <a:cs typeface="Poppins"/>
              </a:rPr>
              <a:t> </a:t>
            </a:r>
            <a:r>
              <a:rPr lang="fi-FI" err="1">
                <a:solidFill>
                  <a:srgbClr val="060F18"/>
                </a:solidFill>
                <a:latin typeface="Poppins"/>
                <a:ea typeface="Open Sans regular"/>
                <a:cs typeface="Poppins"/>
              </a:rPr>
              <a:t>kuludest</a:t>
            </a:r>
            <a:r>
              <a:rPr lang="fi-FI">
                <a:solidFill>
                  <a:srgbClr val="060F18"/>
                </a:solidFill>
                <a:latin typeface="Poppins"/>
                <a:ea typeface="Open Sans regular"/>
                <a:cs typeface="Poppins"/>
              </a:rPr>
              <a:t> </a:t>
            </a:r>
            <a:r>
              <a:rPr lang="fi-FI" b="1">
                <a:solidFill>
                  <a:srgbClr val="060F18"/>
                </a:solidFill>
                <a:latin typeface="Poppins"/>
                <a:ea typeface="Open Sans regular"/>
                <a:cs typeface="Poppins"/>
              </a:rPr>
              <a:t>30 </a:t>
            </a:r>
            <a:r>
              <a:rPr lang="fi-FI" b="1" err="1">
                <a:solidFill>
                  <a:srgbClr val="060F18"/>
                </a:solidFill>
                <a:latin typeface="Poppins"/>
                <a:ea typeface="Open Sans regular"/>
                <a:cs typeface="Poppins"/>
              </a:rPr>
              <a:t>protsenti</a:t>
            </a:r>
            <a:endParaRPr lang="fi-FI">
              <a:solidFill>
                <a:srgbClr val="060F18"/>
              </a:solidFill>
              <a:latin typeface="Poppins"/>
              <a:ea typeface="Open Sans regular"/>
              <a:cs typeface="Poppins"/>
            </a:endParaRPr>
          </a:p>
          <a:p>
            <a:r>
              <a:rPr lang="fi-FI">
                <a:solidFill>
                  <a:srgbClr val="060F18"/>
                </a:solidFill>
                <a:latin typeface="Poppins"/>
                <a:ea typeface="Open Sans regular"/>
                <a:cs typeface="Poppins"/>
              </a:rPr>
              <a:t>Väike </a:t>
            </a:r>
            <a:r>
              <a:rPr lang="fi-FI" err="1">
                <a:solidFill>
                  <a:srgbClr val="060F18"/>
                </a:solidFill>
                <a:latin typeface="Poppins"/>
                <a:ea typeface="Open Sans regular"/>
                <a:cs typeface="Poppins"/>
              </a:rPr>
              <a:t>ettevõtted</a:t>
            </a:r>
            <a:r>
              <a:rPr lang="fi-FI">
                <a:solidFill>
                  <a:srgbClr val="060F18"/>
                </a:solidFill>
                <a:latin typeface="Poppins"/>
                <a:ea typeface="Open Sans regular"/>
                <a:cs typeface="Poppins"/>
              </a:rPr>
              <a:t>: </a:t>
            </a:r>
            <a:r>
              <a:rPr lang="fi-FI" err="1">
                <a:solidFill>
                  <a:srgbClr val="060F18"/>
                </a:solidFill>
                <a:latin typeface="Poppins"/>
                <a:ea typeface="Open Sans regular"/>
                <a:cs typeface="Poppins"/>
              </a:rPr>
              <a:t>võimalik</a:t>
            </a:r>
            <a:r>
              <a:rPr lang="fi-FI">
                <a:solidFill>
                  <a:srgbClr val="060F18"/>
                </a:solidFill>
                <a:latin typeface="Poppins"/>
                <a:ea typeface="Open Sans regular"/>
                <a:cs typeface="Poppins"/>
              </a:rPr>
              <a:t> suurendada 20 </a:t>
            </a:r>
            <a:r>
              <a:rPr lang="fi-FI" err="1">
                <a:solidFill>
                  <a:srgbClr val="060F18"/>
                </a:solidFill>
                <a:latin typeface="Poppins"/>
                <a:ea typeface="Open Sans regular"/>
                <a:cs typeface="Poppins"/>
              </a:rPr>
              <a:t>protsendipunkti</a:t>
            </a:r>
            <a:r>
              <a:rPr lang="fi-FI">
                <a:solidFill>
                  <a:srgbClr val="060F18"/>
                </a:solidFill>
                <a:latin typeface="Poppins"/>
                <a:ea typeface="Open Sans regular"/>
                <a:cs typeface="Poppins"/>
              </a:rPr>
              <a:t> </a:t>
            </a:r>
          </a:p>
          <a:p>
            <a:r>
              <a:rPr lang="fi-FI" err="1">
                <a:solidFill>
                  <a:srgbClr val="060F18"/>
                </a:solidFill>
                <a:latin typeface="Poppins"/>
                <a:ea typeface="Open Sans regular"/>
                <a:cs typeface="Poppins"/>
              </a:rPr>
              <a:t>Keskmise</a:t>
            </a:r>
            <a:r>
              <a:rPr lang="fi-FI">
                <a:solidFill>
                  <a:srgbClr val="060F18"/>
                </a:solidFill>
                <a:latin typeface="Poppins"/>
                <a:ea typeface="Open Sans regular"/>
                <a:cs typeface="Poppins"/>
              </a:rPr>
              <a:t> </a:t>
            </a:r>
            <a:r>
              <a:rPr lang="fi-FI" err="1">
                <a:solidFill>
                  <a:srgbClr val="060F18"/>
                </a:solidFill>
                <a:latin typeface="Poppins"/>
                <a:ea typeface="Open Sans regular"/>
                <a:cs typeface="Poppins"/>
              </a:rPr>
              <a:t>suurusega</a:t>
            </a:r>
            <a:r>
              <a:rPr lang="fi-FI">
                <a:solidFill>
                  <a:srgbClr val="060F18"/>
                </a:solidFill>
                <a:latin typeface="Poppins"/>
                <a:ea typeface="Open Sans regular"/>
                <a:cs typeface="Poppins"/>
              </a:rPr>
              <a:t> </a:t>
            </a:r>
            <a:r>
              <a:rPr lang="fi-FI" err="1">
                <a:solidFill>
                  <a:srgbClr val="060F18"/>
                </a:solidFill>
                <a:latin typeface="Poppins"/>
                <a:ea typeface="Open Sans regular"/>
                <a:cs typeface="Poppins"/>
              </a:rPr>
              <a:t>ettevõtted</a:t>
            </a:r>
            <a:r>
              <a:rPr lang="fi-FI">
                <a:solidFill>
                  <a:srgbClr val="060F18"/>
                </a:solidFill>
                <a:latin typeface="Poppins"/>
                <a:ea typeface="Open Sans regular"/>
                <a:cs typeface="Poppins"/>
              </a:rPr>
              <a:t>: </a:t>
            </a:r>
            <a:r>
              <a:rPr lang="fi-FI" err="1">
                <a:solidFill>
                  <a:srgbClr val="060F18"/>
                </a:solidFill>
                <a:latin typeface="Poppins"/>
                <a:ea typeface="Open Sans regular"/>
                <a:cs typeface="Poppins"/>
              </a:rPr>
              <a:t>võimalik</a:t>
            </a:r>
            <a:r>
              <a:rPr lang="fi-FI">
                <a:solidFill>
                  <a:srgbClr val="060F18"/>
                </a:solidFill>
                <a:latin typeface="Poppins"/>
                <a:ea typeface="Open Sans regular"/>
                <a:cs typeface="Poppins"/>
              </a:rPr>
              <a:t> suurendada 10 </a:t>
            </a:r>
            <a:r>
              <a:rPr lang="fi-FI" err="1">
                <a:solidFill>
                  <a:srgbClr val="060F18"/>
                </a:solidFill>
                <a:latin typeface="Poppins"/>
                <a:ea typeface="Open Sans regular"/>
                <a:cs typeface="Poppins"/>
              </a:rPr>
              <a:t>protsendipunkti</a:t>
            </a:r>
            <a:r>
              <a:rPr lang="fi-FI">
                <a:solidFill>
                  <a:srgbClr val="060F18"/>
                </a:solidFill>
                <a:latin typeface="Poppins"/>
                <a:ea typeface="Open Sans regular"/>
                <a:cs typeface="Poppins"/>
              </a:rPr>
              <a:t> </a:t>
            </a:r>
            <a:r>
              <a:rPr lang="fi-FI" err="1">
                <a:solidFill>
                  <a:srgbClr val="060F18"/>
                </a:solidFill>
                <a:latin typeface="Poppins"/>
                <a:ea typeface="Open Sans regular"/>
                <a:cs typeface="Poppins"/>
              </a:rPr>
              <a:t>võrra</a:t>
            </a:r>
            <a:r>
              <a:rPr lang="fi-FI">
                <a:solidFill>
                  <a:srgbClr val="060F18"/>
                </a:solidFill>
                <a:latin typeface="Poppins"/>
                <a:ea typeface="Open Sans regular"/>
                <a:cs typeface="Poppins"/>
              </a:rPr>
              <a:t>. </a:t>
            </a:r>
          </a:p>
          <a:p>
            <a:r>
              <a:rPr lang="fi-FI" err="1">
                <a:solidFill>
                  <a:srgbClr val="060F18"/>
                </a:solidFill>
                <a:latin typeface="Poppins"/>
                <a:ea typeface="Open Sans regular"/>
                <a:cs typeface="Poppins"/>
              </a:rPr>
              <a:t>Toetust</a:t>
            </a:r>
            <a:r>
              <a:rPr lang="fi-FI">
                <a:solidFill>
                  <a:srgbClr val="060F18"/>
                </a:solidFill>
                <a:latin typeface="Poppins"/>
                <a:ea typeface="Open Sans regular"/>
                <a:cs typeface="Poppins"/>
              </a:rPr>
              <a:t> </a:t>
            </a:r>
            <a:r>
              <a:rPr lang="fi-FI" err="1">
                <a:solidFill>
                  <a:srgbClr val="060F18"/>
                </a:solidFill>
                <a:latin typeface="Poppins"/>
                <a:ea typeface="Open Sans regular"/>
                <a:cs typeface="Poppins"/>
              </a:rPr>
              <a:t>antakse</a:t>
            </a:r>
            <a:r>
              <a:rPr lang="fi-FI">
                <a:solidFill>
                  <a:srgbClr val="060F18"/>
                </a:solidFill>
                <a:latin typeface="Poppins"/>
                <a:ea typeface="Open Sans regular"/>
                <a:cs typeface="Poppins"/>
              </a:rPr>
              <a:t> </a:t>
            </a:r>
            <a:r>
              <a:rPr lang="fi-FI" err="1">
                <a:solidFill>
                  <a:srgbClr val="060F18"/>
                </a:solidFill>
                <a:latin typeface="Poppins"/>
                <a:ea typeface="Open Sans regular"/>
                <a:cs typeface="Poppins"/>
              </a:rPr>
              <a:t>kõige</a:t>
            </a:r>
            <a:r>
              <a:rPr lang="fi-FI">
                <a:solidFill>
                  <a:srgbClr val="060F18"/>
                </a:solidFill>
                <a:latin typeface="Poppins"/>
                <a:ea typeface="Open Sans regular"/>
                <a:cs typeface="Poppins"/>
              </a:rPr>
              <a:t> </a:t>
            </a:r>
            <a:r>
              <a:rPr lang="fi-FI" err="1">
                <a:solidFill>
                  <a:srgbClr val="060F18"/>
                </a:solidFill>
                <a:latin typeface="Poppins"/>
                <a:ea typeface="Open Sans regular"/>
                <a:cs typeface="Poppins"/>
              </a:rPr>
              <a:t>rohkem</a:t>
            </a:r>
            <a:r>
              <a:rPr lang="fi-FI">
                <a:solidFill>
                  <a:srgbClr val="060F18"/>
                </a:solidFill>
                <a:latin typeface="Poppins"/>
                <a:ea typeface="Open Sans regular"/>
                <a:cs typeface="Poppins"/>
              </a:rPr>
              <a:t> </a:t>
            </a:r>
            <a:r>
              <a:rPr lang="fi-FI" b="1">
                <a:solidFill>
                  <a:srgbClr val="060F18"/>
                </a:solidFill>
                <a:latin typeface="Poppins"/>
                <a:ea typeface="Open Sans regular"/>
                <a:cs typeface="Poppins"/>
              </a:rPr>
              <a:t>250 000 eurot </a:t>
            </a:r>
            <a:r>
              <a:rPr lang="fi-FI" b="1" err="1">
                <a:solidFill>
                  <a:srgbClr val="060F18"/>
                </a:solidFill>
                <a:latin typeface="Poppins"/>
                <a:ea typeface="Open Sans regular"/>
                <a:cs typeface="Poppins"/>
              </a:rPr>
              <a:t>ühe</a:t>
            </a:r>
            <a:r>
              <a:rPr lang="fi-FI" b="1">
                <a:solidFill>
                  <a:srgbClr val="060F18"/>
                </a:solidFill>
                <a:latin typeface="Poppins"/>
                <a:ea typeface="Open Sans regular"/>
                <a:cs typeface="Poppins"/>
              </a:rPr>
              <a:t> </a:t>
            </a:r>
            <a:r>
              <a:rPr lang="fi-FI" b="1" err="1">
                <a:solidFill>
                  <a:srgbClr val="060F18"/>
                </a:solidFill>
                <a:latin typeface="Poppins"/>
                <a:ea typeface="Open Sans regular"/>
                <a:cs typeface="Poppins"/>
              </a:rPr>
              <a:t>renoveeritava</a:t>
            </a:r>
            <a:r>
              <a:rPr lang="fi-FI" b="1">
                <a:solidFill>
                  <a:srgbClr val="060F18"/>
                </a:solidFill>
                <a:latin typeface="Poppins"/>
                <a:ea typeface="Open Sans regular"/>
                <a:cs typeface="Poppins"/>
              </a:rPr>
              <a:t> </a:t>
            </a:r>
            <a:r>
              <a:rPr lang="fi-FI" b="1" err="1">
                <a:solidFill>
                  <a:srgbClr val="060F18"/>
                </a:solidFill>
                <a:latin typeface="Poppins"/>
                <a:ea typeface="Open Sans regular"/>
                <a:cs typeface="Poppins"/>
              </a:rPr>
              <a:t>või</a:t>
            </a:r>
            <a:r>
              <a:rPr lang="fi-FI" b="1">
                <a:solidFill>
                  <a:srgbClr val="060F18"/>
                </a:solidFill>
                <a:latin typeface="Poppins"/>
                <a:ea typeface="Open Sans regular"/>
                <a:cs typeface="Poppins"/>
              </a:rPr>
              <a:t> </a:t>
            </a:r>
            <a:r>
              <a:rPr lang="fi-FI" b="1" err="1">
                <a:solidFill>
                  <a:srgbClr val="060F18"/>
                </a:solidFill>
                <a:latin typeface="Poppins"/>
                <a:ea typeface="Open Sans regular"/>
                <a:cs typeface="Poppins"/>
              </a:rPr>
              <a:t>uue</a:t>
            </a:r>
            <a:r>
              <a:rPr lang="fi-FI" b="1">
                <a:solidFill>
                  <a:srgbClr val="060F18"/>
                </a:solidFill>
                <a:latin typeface="Poppins"/>
                <a:ea typeface="Open Sans regular"/>
                <a:cs typeface="Poppins"/>
              </a:rPr>
              <a:t> </a:t>
            </a:r>
            <a:r>
              <a:rPr lang="fi-FI" b="1" err="1">
                <a:solidFill>
                  <a:srgbClr val="060F18"/>
                </a:solidFill>
                <a:latin typeface="Poppins"/>
                <a:ea typeface="Open Sans regular"/>
                <a:cs typeface="Poppins"/>
              </a:rPr>
              <a:t>soojustorustiku</a:t>
            </a:r>
            <a:r>
              <a:rPr lang="fi-FI" b="1">
                <a:solidFill>
                  <a:srgbClr val="060F18"/>
                </a:solidFill>
                <a:latin typeface="Poppins"/>
                <a:ea typeface="Open Sans regular"/>
                <a:cs typeface="Poppins"/>
              </a:rPr>
              <a:t> </a:t>
            </a:r>
            <a:r>
              <a:rPr lang="fi-FI" b="1" err="1">
                <a:solidFill>
                  <a:srgbClr val="060F18"/>
                </a:solidFill>
                <a:latin typeface="Poppins"/>
                <a:ea typeface="Open Sans regular"/>
                <a:cs typeface="Poppins"/>
              </a:rPr>
              <a:t>kilomeetri</a:t>
            </a:r>
            <a:r>
              <a:rPr lang="fi-FI" b="1">
                <a:solidFill>
                  <a:srgbClr val="060F18"/>
                </a:solidFill>
                <a:latin typeface="Poppins"/>
                <a:ea typeface="Open Sans regular"/>
                <a:cs typeface="Poppins"/>
              </a:rPr>
              <a:t> kohta.</a:t>
            </a:r>
          </a:p>
          <a:p>
            <a:endParaRPr lang="et-EE"/>
          </a:p>
        </p:txBody>
      </p:sp>
      <p:sp>
        <p:nvSpPr>
          <p:cNvPr id="3" name="Teksti kohatäide 2">
            <a:extLst>
              <a:ext uri="{FF2B5EF4-FFF2-40B4-BE49-F238E27FC236}">
                <a16:creationId xmlns:a16="http://schemas.microsoft.com/office/drawing/2014/main" id="{FAB51F93-C7C6-91B8-A16A-F558F600357B}"/>
              </a:ext>
            </a:extLst>
          </p:cNvPr>
          <p:cNvSpPr>
            <a:spLocks noGrp="1"/>
          </p:cNvSpPr>
          <p:nvPr>
            <p:ph type="body" sz="quarter" idx="10"/>
          </p:nvPr>
        </p:nvSpPr>
        <p:spPr>
          <a:xfrm>
            <a:off x="2354846" y="1727201"/>
            <a:ext cx="9427580" cy="1079499"/>
          </a:xfrm>
        </p:spPr>
        <p:txBody>
          <a:bodyPr/>
          <a:lstStyle/>
          <a:p>
            <a:r>
              <a:rPr lang="en-US" err="1"/>
              <a:t>Toetus</a:t>
            </a:r>
            <a:endParaRPr lang="et-EE"/>
          </a:p>
        </p:txBody>
      </p:sp>
    </p:spTree>
    <p:extLst>
      <p:ext uri="{BB962C8B-B14F-4D97-AF65-F5344CB8AC3E}">
        <p14:creationId xmlns:p14="http://schemas.microsoft.com/office/powerpoint/2010/main" val="1470932006"/>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 kohatäide 1">
            <a:extLst>
              <a:ext uri="{FF2B5EF4-FFF2-40B4-BE49-F238E27FC236}">
                <a16:creationId xmlns:a16="http://schemas.microsoft.com/office/drawing/2014/main" id="{F236681F-E8B6-24A5-77F9-92ED892F5DB3}"/>
              </a:ext>
            </a:extLst>
          </p:cNvPr>
          <p:cNvSpPr>
            <a:spLocks noGrp="1"/>
          </p:cNvSpPr>
          <p:nvPr>
            <p:ph type="body" idx="1"/>
          </p:nvPr>
        </p:nvSpPr>
        <p:spPr>
          <a:xfrm>
            <a:off x="2355448" y="3200400"/>
            <a:ext cx="19945752" cy="8625532"/>
          </a:xfrm>
        </p:spPr>
        <p:txBody>
          <a:bodyPr/>
          <a:lstStyle/>
          <a:p>
            <a:r>
              <a:rPr lang="et-EE">
                <a:solidFill>
                  <a:srgbClr val="060F18"/>
                </a:solidFill>
              </a:rPr>
              <a:t>Üldise grupierandi määruse (ÜGEM, GBER) artikkel 46 Energiatõhusa kaugkütte ja/või -jahutuse jaoks antav investeeringuteks ettenähtud abi. </a:t>
            </a:r>
            <a:endParaRPr lang="en-US">
              <a:solidFill>
                <a:srgbClr val="060F18"/>
              </a:solidFill>
            </a:endParaRPr>
          </a:p>
          <a:p>
            <a:r>
              <a:rPr lang="et-EE">
                <a:solidFill>
                  <a:srgbClr val="060F18"/>
                </a:solidFill>
              </a:rPr>
              <a:t>NB! Lähtuda viimasest redaktsioonist </a:t>
            </a:r>
            <a:r>
              <a:rPr lang="et-EE">
                <a:solidFill>
                  <a:srgbClr val="060F18"/>
                </a:solidFill>
                <a:hlinkClick r:id="rId2">
                  <a:extLst>
                    <a:ext uri="{A12FA001-AC4F-418D-AE19-62706E023703}">
                      <ahyp:hlinkClr xmlns:ahyp="http://schemas.microsoft.com/office/drawing/2018/hyperlinkcolor" val="tx"/>
                    </a:ext>
                  </a:extLst>
                </a:hlinkClick>
              </a:rPr>
              <a:t>Link</a:t>
            </a:r>
            <a:endParaRPr lang="et-EE">
              <a:solidFill>
                <a:srgbClr val="060F18"/>
              </a:solidFill>
            </a:endParaRPr>
          </a:p>
          <a:p>
            <a:endParaRPr lang="et-EE"/>
          </a:p>
        </p:txBody>
      </p:sp>
      <p:sp>
        <p:nvSpPr>
          <p:cNvPr id="3" name="Teksti kohatäide 2">
            <a:extLst>
              <a:ext uri="{FF2B5EF4-FFF2-40B4-BE49-F238E27FC236}">
                <a16:creationId xmlns:a16="http://schemas.microsoft.com/office/drawing/2014/main" id="{12DCF581-FB3D-AC1B-EF03-FB8DE02631BB}"/>
              </a:ext>
            </a:extLst>
          </p:cNvPr>
          <p:cNvSpPr>
            <a:spLocks noGrp="1"/>
          </p:cNvSpPr>
          <p:nvPr>
            <p:ph type="body" sz="quarter" idx="10"/>
          </p:nvPr>
        </p:nvSpPr>
        <p:spPr>
          <a:xfrm>
            <a:off x="2354846" y="1727201"/>
            <a:ext cx="12497650" cy="1720850"/>
          </a:xfrm>
        </p:spPr>
        <p:txBody>
          <a:bodyPr/>
          <a:lstStyle/>
          <a:p>
            <a:r>
              <a:rPr lang="en-US" err="1"/>
              <a:t>Riigiabi</a:t>
            </a:r>
            <a:endParaRPr lang="et-EE"/>
          </a:p>
        </p:txBody>
      </p:sp>
    </p:spTree>
    <p:extLst>
      <p:ext uri="{BB962C8B-B14F-4D97-AF65-F5344CB8AC3E}">
        <p14:creationId xmlns:p14="http://schemas.microsoft.com/office/powerpoint/2010/main" val="1542574907"/>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 kohatäide 1">
            <a:extLst>
              <a:ext uri="{FF2B5EF4-FFF2-40B4-BE49-F238E27FC236}">
                <a16:creationId xmlns:a16="http://schemas.microsoft.com/office/drawing/2014/main" id="{4328ACA1-6FA9-9337-3A0B-286A74579BEC}"/>
              </a:ext>
            </a:extLst>
          </p:cNvPr>
          <p:cNvSpPr>
            <a:spLocks noGrp="1"/>
          </p:cNvSpPr>
          <p:nvPr>
            <p:ph type="body" idx="1"/>
          </p:nvPr>
        </p:nvSpPr>
        <p:spPr>
          <a:xfrm>
            <a:off x="1007365" y="1600343"/>
            <a:ext cx="22340315" cy="11344188"/>
          </a:xfrm>
        </p:spPr>
        <p:txBody>
          <a:bodyPr>
            <a:normAutofit fontScale="92500" lnSpcReduction="10000"/>
          </a:bodyPr>
          <a:lstStyle/>
          <a:p>
            <a:pPr marL="0" indent="0">
              <a:spcBef>
                <a:spcPts val="1800"/>
              </a:spcBef>
              <a:buNone/>
            </a:pPr>
            <a:r>
              <a:rPr lang="et-EE" b="1">
                <a:solidFill>
                  <a:srgbClr val="060F18"/>
                </a:solidFill>
                <a:latin typeface="Poppins"/>
                <a:ea typeface="Open Sans regular"/>
                <a:cs typeface="Poppins"/>
              </a:rPr>
              <a:t>Nõuded taotlusele</a:t>
            </a:r>
            <a:r>
              <a:rPr lang="et-EE">
                <a:solidFill>
                  <a:srgbClr val="060F18"/>
                </a:solidFill>
                <a:latin typeface="Poppins"/>
                <a:ea typeface="Open Sans regular"/>
                <a:cs typeface="Poppins"/>
              </a:rPr>
              <a:t>: ühendmääruse § 4 ja TAT § 11</a:t>
            </a:r>
          </a:p>
          <a:p>
            <a:pPr>
              <a:spcBef>
                <a:spcPts val="1800"/>
              </a:spcBef>
            </a:pPr>
            <a:r>
              <a:rPr lang="et-EE" sz="3600">
                <a:solidFill>
                  <a:srgbClr val="060F18"/>
                </a:solidFill>
                <a:latin typeface="Poppins"/>
                <a:ea typeface="Open Sans regular"/>
                <a:cs typeface="Poppins"/>
              </a:rPr>
              <a:t>Soojusmajanduse arengukava (kuni 50 tuhat MWh/a) – taotluse esitamise hetke</a:t>
            </a:r>
            <a:r>
              <a:rPr lang="en-US" sz="3600">
                <a:solidFill>
                  <a:srgbClr val="060F18"/>
                </a:solidFill>
                <a:latin typeface="Poppins"/>
                <a:ea typeface="Open Sans regular"/>
                <a:cs typeface="Poppins"/>
              </a:rPr>
              <a:t>l </a:t>
            </a:r>
            <a:r>
              <a:rPr lang="en-US" sz="3600" err="1">
                <a:solidFill>
                  <a:srgbClr val="060F18"/>
                </a:solidFill>
                <a:latin typeface="Poppins"/>
                <a:ea typeface="Open Sans regular"/>
                <a:cs typeface="Poppins"/>
              </a:rPr>
              <a:t>kinnitamisest</a:t>
            </a:r>
            <a:r>
              <a:rPr lang="en-US" sz="3600">
                <a:solidFill>
                  <a:srgbClr val="060F18"/>
                </a:solidFill>
                <a:latin typeface="Poppins"/>
                <a:ea typeface="Open Sans regular"/>
                <a:cs typeface="Poppins"/>
              </a:rPr>
              <a:t> </a:t>
            </a:r>
            <a:r>
              <a:rPr lang="en-US" sz="3600" err="1">
                <a:solidFill>
                  <a:srgbClr val="FF0000"/>
                </a:solidFill>
                <a:latin typeface="Poppins"/>
                <a:ea typeface="Open Sans regular"/>
                <a:cs typeface="Poppins"/>
              </a:rPr>
              <a:t>mitte</a:t>
            </a:r>
            <a:r>
              <a:rPr lang="en-US" sz="3600">
                <a:solidFill>
                  <a:srgbClr val="FF0000"/>
                </a:solidFill>
                <a:latin typeface="Poppins"/>
                <a:ea typeface="Open Sans regular"/>
                <a:cs typeface="Poppins"/>
              </a:rPr>
              <a:t> </a:t>
            </a:r>
            <a:r>
              <a:rPr lang="en-US" sz="3600" err="1">
                <a:solidFill>
                  <a:srgbClr val="FF0000"/>
                </a:solidFill>
                <a:latin typeface="Poppins"/>
                <a:ea typeface="Open Sans regular"/>
                <a:cs typeface="Poppins"/>
              </a:rPr>
              <a:t>rohkem</a:t>
            </a:r>
            <a:r>
              <a:rPr lang="en-US" sz="3600">
                <a:solidFill>
                  <a:srgbClr val="FF0000"/>
                </a:solidFill>
                <a:latin typeface="Poppins"/>
                <a:ea typeface="Open Sans regular"/>
                <a:cs typeface="Poppins"/>
              </a:rPr>
              <a:t>, </a:t>
            </a:r>
            <a:r>
              <a:rPr lang="en-US" sz="3600" err="1">
                <a:solidFill>
                  <a:srgbClr val="FF0000"/>
                </a:solidFill>
                <a:latin typeface="Poppins"/>
                <a:ea typeface="Open Sans regular"/>
                <a:cs typeface="Poppins"/>
              </a:rPr>
              <a:t>kui</a:t>
            </a:r>
            <a:r>
              <a:rPr lang="en-US" sz="3600">
                <a:solidFill>
                  <a:srgbClr val="FF0000"/>
                </a:solidFill>
                <a:latin typeface="Poppins"/>
                <a:ea typeface="Open Sans regular"/>
                <a:cs typeface="Poppins"/>
              </a:rPr>
              <a:t> 3 </a:t>
            </a:r>
            <a:r>
              <a:rPr lang="en-US" sz="3600" err="1">
                <a:solidFill>
                  <a:srgbClr val="FF0000"/>
                </a:solidFill>
                <a:latin typeface="Poppins"/>
                <a:ea typeface="Open Sans regular"/>
                <a:cs typeface="Poppins"/>
              </a:rPr>
              <a:t>aastat</a:t>
            </a:r>
            <a:r>
              <a:rPr lang="en-US" sz="3600">
                <a:solidFill>
                  <a:srgbClr val="FF0000"/>
                </a:solidFill>
                <a:latin typeface="Poppins"/>
                <a:ea typeface="Open Sans regular"/>
                <a:cs typeface="Poppins"/>
              </a:rPr>
              <a:t> </a:t>
            </a:r>
            <a:endParaRPr lang="et-EE" sz="3600">
              <a:solidFill>
                <a:srgbClr val="060F18"/>
              </a:solidFill>
              <a:latin typeface="Poppins"/>
              <a:ea typeface="Open Sans regular"/>
              <a:cs typeface="Poppins"/>
            </a:endParaRPr>
          </a:p>
          <a:p>
            <a:pPr>
              <a:spcBef>
                <a:spcPts val="1800"/>
              </a:spcBef>
            </a:pPr>
            <a:r>
              <a:rPr lang="en-US" sz="3600" err="1">
                <a:solidFill>
                  <a:srgbClr val="060F18"/>
                </a:solidFill>
                <a:latin typeface="Poppins"/>
                <a:ea typeface="Open Sans regular"/>
                <a:cs typeface="Poppins"/>
              </a:rPr>
              <a:t>Ehitusprojekt</a:t>
            </a:r>
            <a:r>
              <a:rPr lang="en-US" sz="3600">
                <a:solidFill>
                  <a:srgbClr val="060F18"/>
                </a:solidFill>
                <a:latin typeface="Poppins"/>
                <a:ea typeface="Open Sans regular"/>
                <a:cs typeface="Poppins"/>
              </a:rPr>
              <a:t>, mis on </a:t>
            </a:r>
            <a:r>
              <a:rPr lang="en-US" sz="3600" err="1">
                <a:solidFill>
                  <a:srgbClr val="060F18"/>
                </a:solidFill>
                <a:latin typeface="Poppins"/>
                <a:ea typeface="Open Sans regular"/>
                <a:cs typeface="Poppins"/>
              </a:rPr>
              <a:t>vähemalt</a:t>
            </a:r>
            <a:r>
              <a:rPr lang="en-US" sz="3600">
                <a:solidFill>
                  <a:srgbClr val="060F18"/>
                </a:solidFill>
                <a:latin typeface="Poppins"/>
                <a:ea typeface="Open Sans regular"/>
                <a:cs typeface="Poppins"/>
              </a:rPr>
              <a:t> </a:t>
            </a:r>
            <a:r>
              <a:rPr lang="en-US" sz="3600" err="1">
                <a:solidFill>
                  <a:srgbClr val="060F18"/>
                </a:solidFill>
                <a:latin typeface="Poppins"/>
                <a:ea typeface="Open Sans regular"/>
                <a:cs typeface="Poppins"/>
              </a:rPr>
              <a:t>eelprojekti</a:t>
            </a:r>
            <a:r>
              <a:rPr lang="en-US" sz="3600">
                <a:solidFill>
                  <a:srgbClr val="060F18"/>
                </a:solidFill>
                <a:latin typeface="Poppins"/>
                <a:ea typeface="Open Sans regular"/>
                <a:cs typeface="Poppins"/>
              </a:rPr>
              <a:t> </a:t>
            </a:r>
            <a:r>
              <a:rPr lang="en-US" sz="3600" err="1">
                <a:solidFill>
                  <a:srgbClr val="060F18"/>
                </a:solidFill>
                <a:latin typeface="Poppins"/>
                <a:ea typeface="Open Sans regular"/>
                <a:cs typeface="Poppins"/>
              </a:rPr>
              <a:t>staadiumis</a:t>
            </a:r>
            <a:r>
              <a:rPr lang="en-US" sz="3600">
                <a:solidFill>
                  <a:srgbClr val="060F18"/>
                </a:solidFill>
                <a:latin typeface="Poppins"/>
                <a:ea typeface="Open Sans regular"/>
                <a:cs typeface="Poppins"/>
              </a:rPr>
              <a:t>, </a:t>
            </a:r>
            <a:r>
              <a:rPr lang="en-US" sz="3600" err="1">
                <a:solidFill>
                  <a:srgbClr val="060F18"/>
                </a:solidFill>
                <a:latin typeface="Poppins"/>
                <a:ea typeface="Open Sans regular"/>
                <a:cs typeface="Poppins"/>
              </a:rPr>
              <a:t>või</a:t>
            </a:r>
            <a:r>
              <a:rPr lang="en-US" sz="3600">
                <a:solidFill>
                  <a:srgbClr val="060F18"/>
                </a:solidFill>
                <a:latin typeface="Poppins"/>
                <a:ea typeface="Open Sans regular"/>
                <a:cs typeface="Poppins"/>
              </a:rPr>
              <a:t> </a:t>
            </a:r>
            <a:r>
              <a:rPr lang="en-US" sz="3600" err="1">
                <a:solidFill>
                  <a:srgbClr val="060F18"/>
                </a:solidFill>
                <a:latin typeface="Poppins"/>
                <a:ea typeface="Open Sans regular"/>
                <a:cs typeface="Poppins"/>
              </a:rPr>
              <a:t>soojustorustiku</a:t>
            </a:r>
            <a:r>
              <a:rPr lang="en-US" sz="3600">
                <a:solidFill>
                  <a:srgbClr val="060F18"/>
                </a:solidFill>
                <a:latin typeface="Poppins"/>
                <a:ea typeface="Open Sans regular"/>
                <a:cs typeface="Poppins"/>
              </a:rPr>
              <a:t> </a:t>
            </a:r>
            <a:r>
              <a:rPr lang="en-US" sz="3600" err="1">
                <a:solidFill>
                  <a:srgbClr val="060F18"/>
                </a:solidFill>
                <a:latin typeface="Poppins"/>
                <a:ea typeface="Open Sans regular"/>
                <a:cs typeface="Poppins"/>
              </a:rPr>
              <a:t>askoha</a:t>
            </a:r>
            <a:r>
              <a:rPr lang="en-US" sz="3600">
                <a:solidFill>
                  <a:srgbClr val="060F18"/>
                </a:solidFill>
                <a:latin typeface="Poppins"/>
                <a:ea typeface="Open Sans regular"/>
                <a:cs typeface="Poppins"/>
              </a:rPr>
              <a:t> </a:t>
            </a:r>
            <a:r>
              <a:rPr lang="en-US" sz="3600" err="1">
                <a:solidFill>
                  <a:srgbClr val="060F18"/>
                </a:solidFill>
                <a:latin typeface="Poppins"/>
                <a:ea typeface="Open Sans regular"/>
                <a:cs typeface="Poppins"/>
              </a:rPr>
              <a:t>skeem</a:t>
            </a:r>
            <a:r>
              <a:rPr lang="en-US" sz="3600">
                <a:solidFill>
                  <a:srgbClr val="060F18"/>
                </a:solidFill>
                <a:latin typeface="Poppins"/>
                <a:ea typeface="Open Sans regular"/>
                <a:cs typeface="Poppins"/>
              </a:rPr>
              <a:t> </a:t>
            </a:r>
            <a:r>
              <a:rPr lang="en-US" sz="3600" err="1">
                <a:solidFill>
                  <a:srgbClr val="060F18"/>
                </a:solidFill>
                <a:latin typeface="Poppins"/>
                <a:ea typeface="Open Sans regular"/>
                <a:cs typeface="Poppins"/>
              </a:rPr>
              <a:t>koos</a:t>
            </a:r>
            <a:r>
              <a:rPr lang="en-US" sz="3600">
                <a:solidFill>
                  <a:srgbClr val="060F18"/>
                </a:solidFill>
                <a:latin typeface="Poppins"/>
                <a:ea typeface="Open Sans regular"/>
                <a:cs typeface="Poppins"/>
              </a:rPr>
              <a:t> </a:t>
            </a:r>
            <a:r>
              <a:rPr lang="en-US" sz="3600" err="1">
                <a:solidFill>
                  <a:srgbClr val="060F18"/>
                </a:solidFill>
                <a:latin typeface="Poppins"/>
                <a:ea typeface="Open Sans regular"/>
                <a:cs typeface="Poppins"/>
              </a:rPr>
              <a:t>seletuskirjaga</a:t>
            </a:r>
            <a:r>
              <a:rPr lang="en-US" sz="3600">
                <a:solidFill>
                  <a:srgbClr val="060F18"/>
                </a:solidFill>
                <a:latin typeface="Poppins"/>
                <a:ea typeface="Open Sans regular"/>
                <a:cs typeface="Poppins"/>
              </a:rPr>
              <a:t>;</a:t>
            </a:r>
            <a:endParaRPr lang="et-EE" sz="3600">
              <a:solidFill>
                <a:srgbClr val="060F18"/>
              </a:solidFill>
              <a:latin typeface="Poppins"/>
              <a:ea typeface="Open Sans regular"/>
              <a:cs typeface="Poppins"/>
            </a:endParaRPr>
          </a:p>
          <a:p>
            <a:pPr>
              <a:spcBef>
                <a:spcPts val="1800"/>
              </a:spcBef>
            </a:pPr>
            <a:r>
              <a:rPr lang="et-EE" sz="3600">
                <a:solidFill>
                  <a:srgbClr val="060F18"/>
                </a:solidFill>
                <a:latin typeface="Poppins"/>
                <a:ea typeface="Open Sans regular"/>
                <a:cs typeface="Poppins"/>
              </a:rPr>
              <a:t>Soojuse ostu konkurssi info (kui ei ole tõhus kaugkütte piirkond)</a:t>
            </a:r>
            <a:endParaRPr lang="et-EE" sz="3600"/>
          </a:p>
          <a:p>
            <a:pPr>
              <a:spcBef>
                <a:spcPts val="1800"/>
              </a:spcBef>
            </a:pPr>
            <a:r>
              <a:rPr lang="et-EE" sz="3600">
                <a:solidFill>
                  <a:srgbClr val="060F18"/>
                </a:solidFill>
                <a:latin typeface="Poppins"/>
                <a:ea typeface="Open Sans regular"/>
                <a:cs typeface="Poppins"/>
              </a:rPr>
              <a:t>KHG arvutus (</a:t>
            </a:r>
            <a:r>
              <a:rPr lang="et-EE" sz="3600" err="1">
                <a:solidFill>
                  <a:srgbClr val="060F18"/>
                </a:solidFill>
                <a:latin typeface="Poppins"/>
                <a:ea typeface="Open Sans regular"/>
                <a:cs typeface="Poppins"/>
              </a:rPr>
              <a:t>KIKi</a:t>
            </a:r>
            <a:r>
              <a:rPr lang="et-EE" sz="3600">
                <a:solidFill>
                  <a:srgbClr val="060F18"/>
                </a:solidFill>
                <a:latin typeface="Poppins"/>
                <a:ea typeface="Open Sans regular"/>
                <a:cs typeface="Poppins"/>
              </a:rPr>
              <a:t> vorm - uus)</a:t>
            </a:r>
          </a:p>
          <a:p>
            <a:pPr>
              <a:spcBef>
                <a:spcPts val="1800"/>
              </a:spcBef>
            </a:pPr>
            <a:r>
              <a:rPr lang="et-EE" sz="3600">
                <a:solidFill>
                  <a:srgbClr val="060F18"/>
                </a:solidFill>
                <a:latin typeface="Poppins"/>
                <a:ea typeface="Open Sans regular"/>
                <a:cs typeface="Poppins"/>
              </a:rPr>
              <a:t>Kliimakindluse analüüs – </a:t>
            </a:r>
            <a:r>
              <a:rPr lang="et-EE" sz="3600">
                <a:solidFill>
                  <a:srgbClr val="060F18"/>
                </a:solidFill>
                <a:latin typeface="Poppins"/>
                <a:ea typeface="Open Sans regular"/>
                <a:cs typeface="Poppins"/>
                <a:hlinkClick r:id="rId2"/>
              </a:rPr>
              <a:t>https://www.rtk.ee/toetused-taotlemine/taotlejale-ja-toetuse-saajale/keskkonnanouded</a:t>
            </a:r>
            <a:endParaRPr lang="en-US" sz="3600">
              <a:solidFill>
                <a:srgbClr val="060F18"/>
              </a:solidFill>
              <a:latin typeface="Poppins"/>
              <a:ea typeface="Open Sans regular"/>
              <a:cs typeface="Poppins"/>
            </a:endParaRPr>
          </a:p>
          <a:p>
            <a:pPr>
              <a:spcBef>
                <a:spcPts val="1800"/>
              </a:spcBef>
            </a:pPr>
            <a:r>
              <a:rPr lang="et-EE" sz="3600">
                <a:solidFill>
                  <a:srgbClr val="060F18"/>
                </a:solidFill>
                <a:latin typeface="Poppins"/>
                <a:ea typeface="Open Sans regular"/>
                <a:cs typeface="Poppins"/>
              </a:rPr>
              <a:t>Finantsmajanduslik analüüs (uus)</a:t>
            </a:r>
          </a:p>
          <a:p>
            <a:pPr>
              <a:spcBef>
                <a:spcPts val="1800"/>
              </a:spcBef>
            </a:pPr>
            <a:r>
              <a:rPr lang="et-EE" sz="3600">
                <a:solidFill>
                  <a:srgbClr val="060F18"/>
                </a:solidFill>
                <a:latin typeface="Poppins"/>
                <a:ea typeface="Open Sans regular"/>
                <a:cs typeface="Poppins"/>
              </a:rPr>
              <a:t>Omafinantseeringu olemasolu tõendus (kinnitus, laenukomitee otsus)</a:t>
            </a:r>
          </a:p>
          <a:p>
            <a:pPr>
              <a:spcBef>
                <a:spcPts val="1800"/>
              </a:spcBef>
            </a:pPr>
            <a:r>
              <a:rPr lang="et-EE" sz="3600">
                <a:solidFill>
                  <a:srgbClr val="060F18"/>
                </a:solidFill>
                <a:latin typeface="Poppins"/>
                <a:ea typeface="Open Sans regular"/>
                <a:cs typeface="Poppins"/>
              </a:rPr>
              <a:t>„ei kahjusta oluliselt“ analüüs – ei tule teha, kuna TAT tingimused on juba seatud vastavalt.</a:t>
            </a:r>
          </a:p>
          <a:p>
            <a:pPr>
              <a:spcBef>
                <a:spcPts val="1800"/>
              </a:spcBef>
            </a:pPr>
            <a:r>
              <a:rPr lang="et-EE" sz="3600">
                <a:solidFill>
                  <a:srgbClr val="060F18"/>
                </a:solidFill>
                <a:highlight>
                  <a:srgbClr val="FFFFFF"/>
                </a:highlight>
                <a:latin typeface="Arial"/>
                <a:ea typeface="Open Sans regular"/>
                <a:cs typeface="Arial"/>
              </a:rPr>
              <a:t>olemasoleva kaugküttevõrguga uue tarbijapaigaldise ühendamise korral eelkokkulepe, et võrguettevõtja ja võrguga ühendatava tarbijapaigaldise omanik või valdaja sõlmivad abikõlblikkuse perioodil liitumislepingu. </a:t>
            </a:r>
            <a:endParaRPr lang="et-EE" sz="3600">
              <a:solidFill>
                <a:srgbClr val="060F18"/>
              </a:solidFill>
              <a:ea typeface="Open Sans regular"/>
            </a:endParaRPr>
          </a:p>
          <a:p>
            <a:pPr>
              <a:spcBef>
                <a:spcPts val="1800"/>
              </a:spcBef>
            </a:pPr>
            <a:r>
              <a:rPr lang="et-EE" sz="3600">
                <a:solidFill>
                  <a:srgbClr val="060F18"/>
                </a:solidFill>
                <a:highlight>
                  <a:srgbClr val="FFFFFF"/>
                </a:highlight>
                <a:latin typeface="Arial"/>
                <a:ea typeface="Open Sans regular"/>
                <a:cs typeface="Arial"/>
              </a:rPr>
              <a:t>projekti tulemusena renoveeritavas soojustorustiku lõigus kokku hoitava aastase soojusenergia kao vähenemise arvutuskäik võrreldes eelnenud aasta andmetega rakendusüksuse veebilehel avaldatud vormil.</a:t>
            </a:r>
            <a:endParaRPr lang="et-EE" sz="3600">
              <a:solidFill>
                <a:srgbClr val="060F18"/>
              </a:solidFill>
              <a:ea typeface="Open Sans regular"/>
            </a:endParaRPr>
          </a:p>
          <a:p>
            <a:pPr>
              <a:spcBef>
                <a:spcPts val="1800"/>
              </a:spcBef>
            </a:pPr>
            <a:r>
              <a:rPr lang="et-EE" sz="3600">
                <a:solidFill>
                  <a:srgbClr val="060F18"/>
                </a:solidFill>
                <a:highlight>
                  <a:srgbClr val="FFFFFF"/>
                </a:highlight>
                <a:latin typeface="Arial"/>
                <a:ea typeface="Open Sans regular"/>
                <a:cs typeface="Arial"/>
              </a:rPr>
              <a:t>enne 2000. aastat ehitatud ning renoveeritud ja alates 2000. aastast ehitatud hoonete osakaal kaugküttevõrku ühendatud hoonetest.</a:t>
            </a:r>
          </a:p>
          <a:p>
            <a:pPr>
              <a:spcBef>
                <a:spcPts val="1800"/>
              </a:spcBef>
            </a:pPr>
            <a:r>
              <a:rPr lang="et-EE" sz="3600">
                <a:solidFill>
                  <a:srgbClr val="060F18"/>
                </a:solidFill>
                <a:highlight>
                  <a:srgbClr val="FFFFFF"/>
                </a:highlight>
                <a:latin typeface="Arial"/>
                <a:ea typeface="Open Sans regular"/>
                <a:cs typeface="Arial"/>
              </a:rPr>
              <a:t>Ettevõtte suuruse määratlus. </a:t>
            </a:r>
            <a:endParaRPr lang="et-EE" sz="3600">
              <a:solidFill>
                <a:srgbClr val="060F18"/>
              </a:solidFill>
              <a:highlight>
                <a:srgbClr val="FFFFFF"/>
              </a:highlight>
              <a:latin typeface="Arial"/>
              <a:cs typeface="Arial"/>
            </a:endParaRPr>
          </a:p>
          <a:p>
            <a:endParaRPr lang="et-EE"/>
          </a:p>
        </p:txBody>
      </p:sp>
      <p:sp>
        <p:nvSpPr>
          <p:cNvPr id="3" name="Teksti kohatäide 2">
            <a:extLst>
              <a:ext uri="{FF2B5EF4-FFF2-40B4-BE49-F238E27FC236}">
                <a16:creationId xmlns:a16="http://schemas.microsoft.com/office/drawing/2014/main" id="{8FF92862-BB13-4D46-A220-7BA70ABAD18F}"/>
              </a:ext>
            </a:extLst>
          </p:cNvPr>
          <p:cNvSpPr>
            <a:spLocks noGrp="1"/>
          </p:cNvSpPr>
          <p:nvPr>
            <p:ph type="body" sz="quarter" idx="10"/>
          </p:nvPr>
        </p:nvSpPr>
        <p:spPr>
          <a:xfrm>
            <a:off x="757482" y="299410"/>
            <a:ext cx="13583654" cy="876299"/>
          </a:xfrm>
        </p:spPr>
        <p:txBody>
          <a:bodyPr>
            <a:normAutofit lnSpcReduction="10000"/>
          </a:bodyPr>
          <a:lstStyle/>
          <a:p>
            <a:r>
              <a:rPr lang="et-EE"/>
              <a:t>Taotluse lisad ja kinnitused</a:t>
            </a:r>
          </a:p>
          <a:p>
            <a:endParaRPr lang="et-EE"/>
          </a:p>
        </p:txBody>
      </p:sp>
    </p:spTree>
    <p:extLst>
      <p:ext uri="{BB962C8B-B14F-4D97-AF65-F5344CB8AC3E}">
        <p14:creationId xmlns:p14="http://schemas.microsoft.com/office/powerpoint/2010/main" val="95268378"/>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 kohatäide 1">
            <a:extLst>
              <a:ext uri="{FF2B5EF4-FFF2-40B4-BE49-F238E27FC236}">
                <a16:creationId xmlns:a16="http://schemas.microsoft.com/office/drawing/2014/main" id="{EB38E0CF-FF91-9F1E-7359-8337B99F03FE}"/>
              </a:ext>
            </a:extLst>
          </p:cNvPr>
          <p:cNvSpPr>
            <a:spLocks noGrp="1"/>
          </p:cNvSpPr>
          <p:nvPr>
            <p:ph type="body" idx="1"/>
          </p:nvPr>
        </p:nvSpPr>
        <p:spPr>
          <a:xfrm>
            <a:off x="2355448" y="3448051"/>
            <a:ext cx="18167752" cy="8377881"/>
          </a:xfrm>
        </p:spPr>
        <p:txBody>
          <a:bodyPr>
            <a:normAutofit/>
          </a:bodyPr>
          <a:lstStyle/>
          <a:p>
            <a:r>
              <a:rPr lang="et-EE">
                <a:solidFill>
                  <a:srgbClr val="060F18"/>
                </a:solidFill>
              </a:rPr>
              <a:t>soojustorustike ja nendega seotud taristu uuendamise puhul algab investeerimine, mille tulemusel vastab süsteem energiatõhususe direktiivi artikkel 2 punktis 41 sätestatud tõhusa kaugkütte määratlusele, kolme aasta jooksul pärast jaotusvõrgus tehtavate toetatud tööde algust ning seda tõendab lepinguline kohustus või samaväärne kohustus</a:t>
            </a:r>
            <a:r>
              <a:rPr lang="en-US">
                <a:solidFill>
                  <a:srgbClr val="060F18"/>
                </a:solidFill>
              </a:rPr>
              <a:t> (</a:t>
            </a:r>
            <a:r>
              <a:rPr lang="en-US" err="1">
                <a:solidFill>
                  <a:srgbClr val="060F18"/>
                </a:solidFill>
              </a:rPr>
              <a:t>tõhus</a:t>
            </a:r>
            <a:r>
              <a:rPr lang="en-US">
                <a:solidFill>
                  <a:srgbClr val="060F18"/>
                </a:solidFill>
              </a:rPr>
              <a:t> </a:t>
            </a:r>
            <a:r>
              <a:rPr lang="en-US" err="1">
                <a:solidFill>
                  <a:srgbClr val="060F18"/>
                </a:solidFill>
              </a:rPr>
              <a:t>kaugkütte</a:t>
            </a:r>
            <a:r>
              <a:rPr lang="en-US">
                <a:solidFill>
                  <a:srgbClr val="060F18"/>
                </a:solidFill>
              </a:rPr>
              <a:t> </a:t>
            </a:r>
            <a:r>
              <a:rPr lang="en-US" err="1">
                <a:solidFill>
                  <a:srgbClr val="060F18"/>
                </a:solidFill>
              </a:rPr>
              <a:t>piirkond</a:t>
            </a:r>
            <a:r>
              <a:rPr lang="en-US">
                <a:solidFill>
                  <a:srgbClr val="060F18"/>
                </a:solidFill>
              </a:rPr>
              <a:t>)</a:t>
            </a:r>
            <a:r>
              <a:rPr lang="et-EE">
                <a:solidFill>
                  <a:srgbClr val="060F18"/>
                </a:solidFill>
              </a:rPr>
              <a:t>;</a:t>
            </a:r>
            <a:endParaRPr lang="en-US">
              <a:solidFill>
                <a:srgbClr val="060F18"/>
              </a:solidFill>
            </a:endParaRPr>
          </a:p>
          <a:p>
            <a:r>
              <a:rPr lang="et-EE">
                <a:solidFill>
                  <a:srgbClr val="060F18"/>
                </a:solidFill>
              </a:rPr>
              <a:t> Uue tarbijapaigaldise ühendamine olemasoleva kaugküttevõrguga peab toimuma kolme aasta jooksul taotluse esitamisest.</a:t>
            </a:r>
          </a:p>
        </p:txBody>
      </p:sp>
      <p:sp>
        <p:nvSpPr>
          <p:cNvPr id="3" name="Teksti kohatäide 2">
            <a:extLst>
              <a:ext uri="{FF2B5EF4-FFF2-40B4-BE49-F238E27FC236}">
                <a16:creationId xmlns:a16="http://schemas.microsoft.com/office/drawing/2014/main" id="{B66B7F30-1221-2608-E7A3-42BEFD242163}"/>
              </a:ext>
            </a:extLst>
          </p:cNvPr>
          <p:cNvSpPr>
            <a:spLocks noGrp="1"/>
          </p:cNvSpPr>
          <p:nvPr>
            <p:ph type="body" sz="quarter" idx="10"/>
          </p:nvPr>
        </p:nvSpPr>
        <p:spPr/>
        <p:txBody>
          <a:bodyPr/>
          <a:lstStyle/>
          <a:p>
            <a:r>
              <a:rPr lang="en-US" err="1"/>
              <a:t>Tehnilised</a:t>
            </a:r>
            <a:r>
              <a:rPr lang="en-US"/>
              <a:t> </a:t>
            </a:r>
            <a:r>
              <a:rPr lang="en-US" err="1"/>
              <a:t>tingimused</a:t>
            </a:r>
            <a:endParaRPr lang="et-EE"/>
          </a:p>
        </p:txBody>
      </p:sp>
    </p:spTree>
    <p:extLst>
      <p:ext uri="{BB962C8B-B14F-4D97-AF65-F5344CB8AC3E}">
        <p14:creationId xmlns:p14="http://schemas.microsoft.com/office/powerpoint/2010/main" val="2197385623"/>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 kohatäide 1">
            <a:extLst>
              <a:ext uri="{FF2B5EF4-FFF2-40B4-BE49-F238E27FC236}">
                <a16:creationId xmlns:a16="http://schemas.microsoft.com/office/drawing/2014/main" id="{81016377-70FF-17E4-6D11-9866630D173D}"/>
              </a:ext>
            </a:extLst>
          </p:cNvPr>
          <p:cNvSpPr>
            <a:spLocks noGrp="1"/>
          </p:cNvSpPr>
          <p:nvPr>
            <p:ph type="body" idx="1"/>
          </p:nvPr>
        </p:nvSpPr>
        <p:spPr>
          <a:xfrm>
            <a:off x="2355448" y="3181350"/>
            <a:ext cx="20447402" cy="8644582"/>
          </a:xfrm>
        </p:spPr>
        <p:txBody>
          <a:bodyPr>
            <a:normAutofit fontScale="85000" lnSpcReduction="10000"/>
          </a:bodyPr>
          <a:lstStyle/>
          <a:p>
            <a:r>
              <a:rPr lang="et-EE" b="1">
                <a:solidFill>
                  <a:srgbClr val="060F18"/>
                </a:solidFill>
                <a:latin typeface="Poppins"/>
                <a:ea typeface="Open Sans regular"/>
                <a:cs typeface="Poppins"/>
              </a:rPr>
              <a:t>Kuni 200 000 </a:t>
            </a:r>
            <a:r>
              <a:rPr lang="et-EE" b="1" err="1">
                <a:solidFill>
                  <a:srgbClr val="060F18"/>
                </a:solidFill>
                <a:latin typeface="Poppins"/>
                <a:ea typeface="Open Sans regular"/>
                <a:cs typeface="Poppins"/>
              </a:rPr>
              <a:t>eurose</a:t>
            </a:r>
            <a:r>
              <a:rPr lang="et-EE" b="1">
                <a:solidFill>
                  <a:srgbClr val="060F18"/>
                </a:solidFill>
                <a:latin typeface="Poppins"/>
                <a:ea typeface="Open Sans regular"/>
                <a:cs typeface="Poppins"/>
              </a:rPr>
              <a:t> </a:t>
            </a:r>
            <a:r>
              <a:rPr lang="et-EE">
                <a:solidFill>
                  <a:srgbClr val="060F18"/>
                </a:solidFill>
                <a:latin typeface="Poppins"/>
                <a:ea typeface="Open Sans regular"/>
                <a:cs typeface="Poppins"/>
              </a:rPr>
              <a:t>kogumaksumusega (sh MAK kulud ja KM) projekti korral rakendatakse lihtsustatud kuluhüvitist – kindlasummaline makse</a:t>
            </a:r>
          </a:p>
          <a:p>
            <a:r>
              <a:rPr lang="et-EE">
                <a:solidFill>
                  <a:srgbClr val="060F18"/>
                </a:solidFill>
                <a:latin typeface="Poppins"/>
                <a:ea typeface="Open Sans regular"/>
                <a:cs typeface="Poppins"/>
              </a:rPr>
              <a:t>Taotlemisel erisusi ei ole, va 2 hinnapakkumist vs 1 suurematel projektidel</a:t>
            </a:r>
          </a:p>
          <a:p>
            <a:r>
              <a:rPr lang="et-EE">
                <a:solidFill>
                  <a:srgbClr val="060F18"/>
                </a:solidFill>
              </a:rPr>
              <a:t>Hankeid ja kuludokumente ei kontrollita</a:t>
            </a:r>
          </a:p>
          <a:p>
            <a:r>
              <a:rPr lang="et-EE">
                <a:solidFill>
                  <a:srgbClr val="060F18"/>
                </a:solidFill>
              </a:rPr>
              <a:t>Tulemus tuleb saavutada, seega tähtis on täpne eeltöö. 5% alla eksimine on lubatud, rohkem võib teha. Nt </a:t>
            </a:r>
            <a:r>
              <a:rPr lang="en-US">
                <a:solidFill>
                  <a:srgbClr val="060F18"/>
                </a:solidFill>
              </a:rPr>
              <a:t>1 km</a:t>
            </a:r>
            <a:r>
              <a:rPr lang="et-EE">
                <a:solidFill>
                  <a:srgbClr val="060F18"/>
                </a:solidFill>
              </a:rPr>
              <a:t> </a:t>
            </a:r>
            <a:r>
              <a:rPr lang="en-US" err="1">
                <a:solidFill>
                  <a:srgbClr val="060F18"/>
                </a:solidFill>
              </a:rPr>
              <a:t>pikkusega</a:t>
            </a:r>
            <a:r>
              <a:rPr lang="en-US">
                <a:solidFill>
                  <a:srgbClr val="060F18"/>
                </a:solidFill>
              </a:rPr>
              <a:t> </a:t>
            </a:r>
            <a:r>
              <a:rPr lang="en-US" err="1">
                <a:solidFill>
                  <a:srgbClr val="060F18"/>
                </a:solidFill>
              </a:rPr>
              <a:t>torustiku</a:t>
            </a:r>
            <a:r>
              <a:rPr lang="en-US">
                <a:solidFill>
                  <a:srgbClr val="060F18"/>
                </a:solidFill>
              </a:rPr>
              <a:t> </a:t>
            </a:r>
            <a:r>
              <a:rPr lang="en-US" err="1">
                <a:solidFill>
                  <a:srgbClr val="060F18"/>
                </a:solidFill>
              </a:rPr>
              <a:t>renoveerimisel</a:t>
            </a:r>
            <a:r>
              <a:rPr lang="et-EE">
                <a:solidFill>
                  <a:srgbClr val="060F18"/>
                </a:solidFill>
              </a:rPr>
              <a:t> </a:t>
            </a:r>
            <a:r>
              <a:rPr lang="en-US">
                <a:solidFill>
                  <a:srgbClr val="060F18"/>
                </a:solidFill>
              </a:rPr>
              <a:t>on </a:t>
            </a:r>
            <a:r>
              <a:rPr lang="et-EE">
                <a:solidFill>
                  <a:srgbClr val="060F18"/>
                </a:solidFill>
              </a:rPr>
              <a:t>projekt</a:t>
            </a:r>
            <a:r>
              <a:rPr lang="en-US">
                <a:solidFill>
                  <a:srgbClr val="060F18"/>
                </a:solidFill>
              </a:rPr>
              <a:t>i</a:t>
            </a:r>
            <a:r>
              <a:rPr lang="et-EE">
                <a:solidFill>
                  <a:srgbClr val="060F18"/>
                </a:solidFill>
              </a:rPr>
              <a:t> on tulemuse saavutanud, kui 0,95 </a:t>
            </a:r>
            <a:r>
              <a:rPr lang="en-US">
                <a:solidFill>
                  <a:srgbClr val="060F18"/>
                </a:solidFill>
              </a:rPr>
              <a:t>km</a:t>
            </a:r>
            <a:r>
              <a:rPr lang="et-EE">
                <a:solidFill>
                  <a:srgbClr val="060F18"/>
                </a:solidFill>
              </a:rPr>
              <a:t> </a:t>
            </a:r>
            <a:r>
              <a:rPr lang="en-US" err="1">
                <a:solidFill>
                  <a:srgbClr val="060F18"/>
                </a:solidFill>
              </a:rPr>
              <a:t>torustiku</a:t>
            </a:r>
            <a:r>
              <a:rPr lang="en-US">
                <a:solidFill>
                  <a:srgbClr val="060F18"/>
                </a:solidFill>
              </a:rPr>
              <a:t> </a:t>
            </a:r>
            <a:r>
              <a:rPr lang="et-EE">
                <a:solidFill>
                  <a:srgbClr val="060F18"/>
                </a:solidFill>
              </a:rPr>
              <a:t>on</a:t>
            </a:r>
            <a:r>
              <a:rPr lang="en-US">
                <a:solidFill>
                  <a:srgbClr val="060F18"/>
                </a:solidFill>
              </a:rPr>
              <a:t> </a:t>
            </a:r>
            <a:r>
              <a:rPr lang="en-US" err="1">
                <a:solidFill>
                  <a:srgbClr val="060F18"/>
                </a:solidFill>
              </a:rPr>
              <a:t>renoveeritud</a:t>
            </a:r>
            <a:r>
              <a:rPr lang="en-US">
                <a:solidFill>
                  <a:srgbClr val="060F18"/>
                </a:solidFill>
              </a:rPr>
              <a:t>.</a:t>
            </a:r>
            <a:endParaRPr lang="et-EE">
              <a:solidFill>
                <a:srgbClr val="060F18"/>
              </a:solidFill>
            </a:endParaRPr>
          </a:p>
          <a:p>
            <a:r>
              <a:rPr lang="et-EE">
                <a:solidFill>
                  <a:srgbClr val="060F18"/>
                </a:solidFill>
              </a:rPr>
              <a:t>Vahemakseid ei ole</a:t>
            </a:r>
          </a:p>
          <a:p>
            <a:r>
              <a:rPr lang="et-EE" err="1">
                <a:solidFill>
                  <a:srgbClr val="060F18"/>
                </a:solidFill>
                <a:latin typeface="Poppins"/>
                <a:ea typeface="Open Sans regular"/>
                <a:cs typeface="Poppins"/>
              </a:rPr>
              <a:t>TROs</a:t>
            </a:r>
            <a:r>
              <a:rPr lang="et-EE">
                <a:solidFill>
                  <a:srgbClr val="060F18"/>
                </a:solidFill>
                <a:latin typeface="Poppins"/>
                <a:ea typeface="Open Sans regular"/>
                <a:cs typeface="Poppins"/>
              </a:rPr>
              <a:t> on muuta võimalik ainult tähtaegu, toetuse summat või tulemust muuta ei saa.</a:t>
            </a:r>
          </a:p>
          <a:p>
            <a:endParaRPr lang="et-EE"/>
          </a:p>
        </p:txBody>
      </p:sp>
      <p:sp>
        <p:nvSpPr>
          <p:cNvPr id="3" name="Teksti kohatäide 2">
            <a:extLst>
              <a:ext uri="{FF2B5EF4-FFF2-40B4-BE49-F238E27FC236}">
                <a16:creationId xmlns:a16="http://schemas.microsoft.com/office/drawing/2014/main" id="{AEE885E9-5CF9-8D54-8E26-A1DF90997180}"/>
              </a:ext>
            </a:extLst>
          </p:cNvPr>
          <p:cNvSpPr>
            <a:spLocks noGrp="1"/>
          </p:cNvSpPr>
          <p:nvPr>
            <p:ph type="body" sz="quarter" idx="10"/>
          </p:nvPr>
        </p:nvSpPr>
        <p:spPr>
          <a:xfrm>
            <a:off x="2354846" y="1727201"/>
            <a:ext cx="13799554" cy="1720850"/>
          </a:xfrm>
        </p:spPr>
        <p:txBody>
          <a:bodyPr>
            <a:normAutofit/>
          </a:bodyPr>
          <a:lstStyle/>
          <a:p>
            <a:r>
              <a:rPr lang="en-US" err="1"/>
              <a:t>Kindlasummaline</a:t>
            </a:r>
            <a:r>
              <a:rPr lang="en-US"/>
              <a:t> </a:t>
            </a:r>
            <a:r>
              <a:rPr lang="en-US" err="1"/>
              <a:t>makse</a:t>
            </a:r>
            <a:endParaRPr lang="et-EE"/>
          </a:p>
        </p:txBody>
      </p:sp>
    </p:spTree>
    <p:extLst>
      <p:ext uri="{BB962C8B-B14F-4D97-AF65-F5344CB8AC3E}">
        <p14:creationId xmlns:p14="http://schemas.microsoft.com/office/powerpoint/2010/main" val="4161061663"/>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 kohatäide 1">
            <a:extLst>
              <a:ext uri="{FF2B5EF4-FFF2-40B4-BE49-F238E27FC236}">
                <a16:creationId xmlns:a16="http://schemas.microsoft.com/office/drawing/2014/main" id="{CE3E260D-F8E2-9CE3-D0A4-33D4D7D43544}"/>
              </a:ext>
            </a:extLst>
          </p:cNvPr>
          <p:cNvSpPr>
            <a:spLocks noGrp="1"/>
          </p:cNvSpPr>
          <p:nvPr>
            <p:ph type="body" idx="1"/>
          </p:nvPr>
        </p:nvSpPr>
        <p:spPr>
          <a:xfrm>
            <a:off x="2355448" y="3009900"/>
            <a:ext cx="17647052" cy="8816032"/>
          </a:xfrm>
        </p:spPr>
        <p:txBody>
          <a:bodyPr>
            <a:normAutofit fontScale="70000" lnSpcReduction="20000"/>
          </a:bodyPr>
          <a:lstStyle/>
          <a:p>
            <a:r>
              <a:rPr lang="en-US">
                <a:solidFill>
                  <a:srgbClr val="060F18"/>
                </a:solidFill>
              </a:rPr>
              <a:t>TAT § 3 lg 3: </a:t>
            </a:r>
            <a:r>
              <a:rPr lang="et-EE">
                <a:solidFill>
                  <a:srgbClr val="060F18"/>
                </a:solidFill>
              </a:rPr>
              <a:t>Toetusest rahastatav projekt peab kaasa aitama meetme vähemalt ühe järgmise väljundnäitaja saavutamisele:</a:t>
            </a:r>
          </a:p>
          <a:p>
            <a:pPr marL="0" indent="0">
              <a:buNone/>
            </a:pPr>
            <a:r>
              <a:rPr lang="et-EE">
                <a:solidFill>
                  <a:srgbClr val="060F18"/>
                </a:solidFill>
              </a:rPr>
              <a:t> </a:t>
            </a:r>
            <a:r>
              <a:rPr lang="en-US">
                <a:solidFill>
                  <a:srgbClr val="060F18"/>
                </a:solidFill>
              </a:rPr>
              <a:t>p</a:t>
            </a:r>
            <a:r>
              <a:rPr lang="et-EE">
                <a:solidFill>
                  <a:srgbClr val="060F18"/>
                </a:solidFill>
              </a:rPr>
              <a:t> 1) lisandunud võimsus taastuvenergia tootmiseks (MW)</a:t>
            </a:r>
            <a:r>
              <a:rPr lang="en-US">
                <a:solidFill>
                  <a:srgbClr val="060F18"/>
                </a:solidFill>
              </a:rPr>
              <a:t> (III </a:t>
            </a:r>
            <a:r>
              <a:rPr lang="en-US" err="1">
                <a:solidFill>
                  <a:srgbClr val="060F18"/>
                </a:solidFill>
              </a:rPr>
              <a:t>voorus</a:t>
            </a:r>
            <a:r>
              <a:rPr lang="en-US">
                <a:solidFill>
                  <a:srgbClr val="060F18"/>
                </a:solidFill>
              </a:rPr>
              <a:t> </a:t>
            </a:r>
            <a:r>
              <a:rPr lang="en-US" err="1">
                <a:solidFill>
                  <a:srgbClr val="060F18"/>
                </a:solidFill>
              </a:rPr>
              <a:t>ei</a:t>
            </a:r>
            <a:r>
              <a:rPr lang="en-US">
                <a:solidFill>
                  <a:srgbClr val="060F18"/>
                </a:solidFill>
              </a:rPr>
              <a:t> ole)</a:t>
            </a:r>
            <a:endParaRPr lang="et-EE">
              <a:solidFill>
                <a:srgbClr val="060F18"/>
              </a:solidFill>
            </a:endParaRPr>
          </a:p>
          <a:p>
            <a:pPr marL="0" indent="0">
              <a:buNone/>
            </a:pPr>
            <a:r>
              <a:rPr lang="et-EE" b="1">
                <a:solidFill>
                  <a:srgbClr val="060F18"/>
                </a:solidFill>
              </a:rPr>
              <a:t>  </a:t>
            </a:r>
            <a:r>
              <a:rPr lang="en-US" b="1">
                <a:solidFill>
                  <a:srgbClr val="060F18"/>
                </a:solidFill>
              </a:rPr>
              <a:t>p </a:t>
            </a:r>
            <a:r>
              <a:rPr lang="et-EE" b="1">
                <a:solidFill>
                  <a:srgbClr val="060F18"/>
                </a:solidFill>
              </a:rPr>
              <a:t>2) äsja ehitatud või täiustatud kaugkütte- või </a:t>
            </a:r>
            <a:r>
              <a:rPr lang="et-EE" b="1" err="1">
                <a:solidFill>
                  <a:srgbClr val="060F18"/>
                </a:solidFill>
              </a:rPr>
              <a:t>kaugjahutusvõrgud</a:t>
            </a:r>
            <a:r>
              <a:rPr lang="et-EE" b="1">
                <a:solidFill>
                  <a:srgbClr val="060F18"/>
                </a:solidFill>
              </a:rPr>
              <a:t> (km)</a:t>
            </a:r>
          </a:p>
          <a:p>
            <a:r>
              <a:rPr lang="et-EE">
                <a:solidFill>
                  <a:srgbClr val="060F18"/>
                </a:solidFill>
              </a:rPr>
              <a:t>Toetusest rahastatav projekt peab aitama vähendada kasvuhoonegaaside heitkogust ja mõõtmiseks kasutatakse tulemusnäitajat „</a:t>
            </a:r>
            <a:r>
              <a:rPr lang="et-EE" b="1">
                <a:solidFill>
                  <a:srgbClr val="060F18"/>
                </a:solidFill>
              </a:rPr>
              <a:t>Hinnangulised kasvuhoonegaaside heitkogused</a:t>
            </a:r>
            <a:r>
              <a:rPr lang="et-EE">
                <a:solidFill>
                  <a:srgbClr val="060F18"/>
                </a:solidFill>
              </a:rPr>
              <a:t>”. – </a:t>
            </a:r>
            <a:r>
              <a:rPr lang="et-EE" err="1">
                <a:solidFill>
                  <a:srgbClr val="060F18"/>
                </a:solidFill>
              </a:rPr>
              <a:t>KIKi</a:t>
            </a:r>
            <a:r>
              <a:rPr lang="et-EE">
                <a:solidFill>
                  <a:srgbClr val="060F18"/>
                </a:solidFill>
              </a:rPr>
              <a:t> vormil arvutus</a:t>
            </a:r>
          </a:p>
          <a:p>
            <a:r>
              <a:rPr lang="et-EE">
                <a:solidFill>
                  <a:srgbClr val="060F18"/>
                </a:solidFill>
              </a:rPr>
              <a:t>Aitab kaasa „Riigi pikaajaline arengustrateegia „Eesti 2035”” aluspõhimõtete hoidmisele ning selle sihi „Kõigi vajadusi arvestav, turvaline ja kvaliteetne elukeskkond” ja „Eesti majandus on tugev, uuendusmeelne ja vastutustundlik” ning näitajate „kasvuhoonegaaside netoheide süsinikdioksiidi ekvivalenttonnides”, „taastuvenergia osakaal energia summaarses lõpptarbimises” ja „elukeskkonnaga rahulolu või pigem rahul olevate elanike osatähtsus” sihttasemete saavutamisse tasakaalustatud regionaalset arengut toetaval moel. </a:t>
            </a:r>
            <a:endParaRPr lang="en-US">
              <a:solidFill>
                <a:srgbClr val="060F18"/>
              </a:solidFill>
            </a:endParaRPr>
          </a:p>
          <a:p>
            <a:r>
              <a:rPr lang="et-EE">
                <a:solidFill>
                  <a:srgbClr val="060F18"/>
                </a:solidFill>
              </a:rPr>
              <a:t>E-toetuses kinnitused ja tekstilahtrid.</a:t>
            </a:r>
          </a:p>
          <a:p>
            <a:endParaRPr lang="et-EE"/>
          </a:p>
        </p:txBody>
      </p:sp>
      <p:sp>
        <p:nvSpPr>
          <p:cNvPr id="3" name="Teksti kohatäide 2">
            <a:extLst>
              <a:ext uri="{FF2B5EF4-FFF2-40B4-BE49-F238E27FC236}">
                <a16:creationId xmlns:a16="http://schemas.microsoft.com/office/drawing/2014/main" id="{A560906A-40CE-CF80-EA5D-8E4499F0B96B}"/>
              </a:ext>
            </a:extLst>
          </p:cNvPr>
          <p:cNvSpPr>
            <a:spLocks noGrp="1"/>
          </p:cNvSpPr>
          <p:nvPr>
            <p:ph type="body" sz="quarter" idx="10"/>
          </p:nvPr>
        </p:nvSpPr>
        <p:spPr>
          <a:xfrm>
            <a:off x="2354846" y="1727201"/>
            <a:ext cx="9427580" cy="914399"/>
          </a:xfrm>
        </p:spPr>
        <p:txBody>
          <a:bodyPr>
            <a:normAutofit lnSpcReduction="10000"/>
          </a:bodyPr>
          <a:lstStyle/>
          <a:p>
            <a:r>
              <a:rPr lang="en-US" err="1"/>
              <a:t>Näitajad</a:t>
            </a:r>
            <a:endParaRPr lang="et-EE"/>
          </a:p>
        </p:txBody>
      </p:sp>
    </p:spTree>
    <p:extLst>
      <p:ext uri="{BB962C8B-B14F-4D97-AF65-F5344CB8AC3E}">
        <p14:creationId xmlns:p14="http://schemas.microsoft.com/office/powerpoint/2010/main" val="2787270723"/>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 kohatäide 1">
            <a:extLst>
              <a:ext uri="{FF2B5EF4-FFF2-40B4-BE49-F238E27FC236}">
                <a16:creationId xmlns:a16="http://schemas.microsoft.com/office/drawing/2014/main" id="{DFB31E57-1234-81AC-6A71-25932E8024BA}"/>
              </a:ext>
            </a:extLst>
          </p:cNvPr>
          <p:cNvSpPr>
            <a:spLocks noGrp="1"/>
          </p:cNvSpPr>
          <p:nvPr>
            <p:ph type="body" idx="1"/>
          </p:nvPr>
        </p:nvSpPr>
        <p:spPr>
          <a:xfrm>
            <a:off x="2355448" y="4037162"/>
            <a:ext cx="9427580" cy="3940190"/>
          </a:xfrm>
        </p:spPr>
        <p:txBody>
          <a:bodyPr/>
          <a:lstStyle/>
          <a:p>
            <a:endParaRPr lang="et-EE"/>
          </a:p>
        </p:txBody>
      </p:sp>
      <p:sp>
        <p:nvSpPr>
          <p:cNvPr id="3" name="Teksti kohatäide 2">
            <a:extLst>
              <a:ext uri="{FF2B5EF4-FFF2-40B4-BE49-F238E27FC236}">
                <a16:creationId xmlns:a16="http://schemas.microsoft.com/office/drawing/2014/main" id="{CE26C106-E0C0-0319-4F07-EC58450656D9}"/>
              </a:ext>
            </a:extLst>
          </p:cNvPr>
          <p:cNvSpPr>
            <a:spLocks noGrp="1"/>
          </p:cNvSpPr>
          <p:nvPr>
            <p:ph type="body" sz="quarter" idx="10"/>
          </p:nvPr>
        </p:nvSpPr>
        <p:spPr>
          <a:xfrm>
            <a:off x="730997" y="789566"/>
            <a:ext cx="9427580" cy="1720850"/>
          </a:xfrm>
        </p:spPr>
        <p:txBody>
          <a:bodyPr/>
          <a:lstStyle/>
          <a:p>
            <a:r>
              <a:rPr lang="en-US" err="1"/>
              <a:t>Näitajad</a:t>
            </a:r>
            <a:endParaRPr lang="et-EE"/>
          </a:p>
        </p:txBody>
      </p:sp>
      <p:pic>
        <p:nvPicPr>
          <p:cNvPr id="8" name="Pilt 7">
            <a:extLst>
              <a:ext uri="{FF2B5EF4-FFF2-40B4-BE49-F238E27FC236}">
                <a16:creationId xmlns:a16="http://schemas.microsoft.com/office/drawing/2014/main" id="{1AC991FD-D94A-8B63-57D0-C2420C0103EF}"/>
              </a:ext>
            </a:extLst>
          </p:cNvPr>
          <p:cNvPicPr>
            <a:picLocks noChangeAspect="1"/>
          </p:cNvPicPr>
          <p:nvPr/>
        </p:nvPicPr>
        <p:blipFill>
          <a:blip r:embed="rId2"/>
          <a:stretch>
            <a:fillRect/>
          </a:stretch>
        </p:blipFill>
        <p:spPr>
          <a:xfrm>
            <a:off x="730997" y="3277536"/>
            <a:ext cx="23015612" cy="7849695"/>
          </a:xfrm>
          <a:prstGeom prst="rect">
            <a:avLst/>
          </a:prstGeom>
        </p:spPr>
      </p:pic>
    </p:spTree>
    <p:extLst>
      <p:ext uri="{BB962C8B-B14F-4D97-AF65-F5344CB8AC3E}">
        <p14:creationId xmlns:p14="http://schemas.microsoft.com/office/powerpoint/2010/main" val="836961612"/>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i kohatäide 4">
            <a:extLst>
              <a:ext uri="{FF2B5EF4-FFF2-40B4-BE49-F238E27FC236}">
                <a16:creationId xmlns:a16="http://schemas.microsoft.com/office/drawing/2014/main" id="{8E6A07CA-BFC3-AC70-4F93-B45E7752A89E}"/>
              </a:ext>
            </a:extLst>
          </p:cNvPr>
          <p:cNvSpPr>
            <a:spLocks noGrp="1"/>
          </p:cNvSpPr>
          <p:nvPr>
            <p:ph type="body" idx="1"/>
          </p:nvPr>
        </p:nvSpPr>
        <p:spPr>
          <a:xfrm>
            <a:off x="978589" y="1444463"/>
            <a:ext cx="9258488" cy="8486384"/>
          </a:xfrm>
        </p:spPr>
        <p:txBody>
          <a:bodyPr/>
          <a:lstStyle/>
          <a:p>
            <a:pPr marL="0" indent="0">
              <a:buNone/>
            </a:pPr>
            <a:r>
              <a:rPr lang="en-US">
                <a:solidFill>
                  <a:srgbClr val="990000"/>
                </a:solidFill>
              </a:rPr>
              <a:t>Tegevused</a:t>
            </a:r>
            <a:endParaRPr lang="et-EE">
              <a:solidFill>
                <a:srgbClr val="990000"/>
              </a:solidFill>
            </a:endParaRPr>
          </a:p>
        </p:txBody>
      </p:sp>
      <p:pic>
        <p:nvPicPr>
          <p:cNvPr id="13" name="Pilt 12">
            <a:extLst>
              <a:ext uri="{FF2B5EF4-FFF2-40B4-BE49-F238E27FC236}">
                <a16:creationId xmlns:a16="http://schemas.microsoft.com/office/drawing/2014/main" id="{B471A7CC-681F-747B-355E-601D92266C00}"/>
              </a:ext>
            </a:extLst>
          </p:cNvPr>
          <p:cNvPicPr>
            <a:picLocks noChangeAspect="1"/>
          </p:cNvPicPr>
          <p:nvPr/>
        </p:nvPicPr>
        <p:blipFill>
          <a:blip r:embed="rId2"/>
          <a:stretch>
            <a:fillRect/>
          </a:stretch>
        </p:blipFill>
        <p:spPr>
          <a:xfrm>
            <a:off x="1025116" y="3659028"/>
            <a:ext cx="18423921" cy="5420481"/>
          </a:xfrm>
          <a:prstGeom prst="rect">
            <a:avLst/>
          </a:prstGeom>
        </p:spPr>
      </p:pic>
    </p:spTree>
    <p:extLst>
      <p:ext uri="{BB962C8B-B14F-4D97-AF65-F5344CB8AC3E}">
        <p14:creationId xmlns:p14="http://schemas.microsoft.com/office/powerpoint/2010/main" val="1958292113"/>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 kohatäide 1">
            <a:extLst>
              <a:ext uri="{FF2B5EF4-FFF2-40B4-BE49-F238E27FC236}">
                <a16:creationId xmlns:a16="http://schemas.microsoft.com/office/drawing/2014/main" id="{943E4F5F-BB21-9867-7101-7E5E001D5908}"/>
              </a:ext>
            </a:extLst>
          </p:cNvPr>
          <p:cNvSpPr>
            <a:spLocks noGrp="1"/>
          </p:cNvSpPr>
          <p:nvPr>
            <p:ph type="body" idx="1"/>
          </p:nvPr>
        </p:nvSpPr>
        <p:spPr>
          <a:xfrm>
            <a:off x="2355448" y="3327400"/>
            <a:ext cx="20161652" cy="8498532"/>
          </a:xfrm>
        </p:spPr>
        <p:txBody>
          <a:bodyPr/>
          <a:lstStyle/>
          <a:p>
            <a:r>
              <a:rPr lang="et-EE">
                <a:solidFill>
                  <a:srgbClr val="060F18"/>
                </a:solidFill>
                <a:latin typeface="Poppins"/>
                <a:ea typeface="Open Sans regular"/>
                <a:cs typeface="Poppins"/>
              </a:rPr>
              <a:t>Taotlusvooru tähtaeg </a:t>
            </a:r>
            <a:r>
              <a:rPr lang="et-EE" b="1">
                <a:solidFill>
                  <a:srgbClr val="060F18"/>
                </a:solidFill>
                <a:latin typeface="Poppins"/>
                <a:ea typeface="Open Sans regular"/>
                <a:cs typeface="Poppins"/>
              </a:rPr>
              <a:t>0</a:t>
            </a:r>
            <a:r>
              <a:rPr lang="en-US" b="1">
                <a:solidFill>
                  <a:srgbClr val="060F18"/>
                </a:solidFill>
                <a:latin typeface="Poppins"/>
                <a:ea typeface="Open Sans regular"/>
                <a:cs typeface="Poppins"/>
              </a:rPr>
              <a:t>7</a:t>
            </a:r>
            <a:r>
              <a:rPr lang="et-EE" b="1">
                <a:solidFill>
                  <a:srgbClr val="060F18"/>
                </a:solidFill>
                <a:latin typeface="Poppins"/>
                <a:ea typeface="Open Sans regular"/>
                <a:cs typeface="Poppins"/>
              </a:rPr>
              <a:t>. oktoober 202</a:t>
            </a:r>
            <a:r>
              <a:rPr lang="en-US" b="1">
                <a:solidFill>
                  <a:srgbClr val="060F18"/>
                </a:solidFill>
                <a:latin typeface="Poppins"/>
                <a:ea typeface="Open Sans regular"/>
                <a:cs typeface="Poppins"/>
              </a:rPr>
              <a:t>6</a:t>
            </a:r>
            <a:r>
              <a:rPr lang="et-EE" b="1">
                <a:solidFill>
                  <a:srgbClr val="060F18"/>
                </a:solidFill>
                <a:latin typeface="Poppins"/>
                <a:ea typeface="Open Sans regular"/>
                <a:cs typeface="Poppins"/>
              </a:rPr>
              <a:t> kell 17.00!</a:t>
            </a:r>
          </a:p>
          <a:p>
            <a:r>
              <a:rPr lang="et-EE">
                <a:solidFill>
                  <a:srgbClr val="060F18"/>
                </a:solidFill>
              </a:rPr>
              <a:t>Taotluste menetluse tähtaeg kuni 65+10 tööpäeva (ca 3 kuud).</a:t>
            </a:r>
          </a:p>
          <a:p>
            <a:r>
              <a:rPr lang="et-EE">
                <a:solidFill>
                  <a:srgbClr val="060F18"/>
                </a:solidFill>
              </a:rPr>
              <a:t>Kui nõuetele vastavate taotluste toetuse summa on väiksem, kui vooru eelarve, siis pingerida ei koostata ja taotluse rahuldamise/mitterahuldamise otsused tehakse jooksvalt.</a:t>
            </a:r>
          </a:p>
          <a:p>
            <a:r>
              <a:rPr lang="et-EE">
                <a:solidFill>
                  <a:srgbClr val="060F18"/>
                </a:solidFill>
              </a:rPr>
              <a:t>Kui tekib toetusele konkurents, siis moodustatakse nõuetele vastavate taotluste pingerida – otsused </a:t>
            </a:r>
            <a:r>
              <a:rPr lang="en-US">
                <a:solidFill>
                  <a:srgbClr val="060F18"/>
                </a:solidFill>
              </a:rPr>
              <a:t>u </a:t>
            </a:r>
            <a:r>
              <a:rPr lang="et-EE">
                <a:solidFill>
                  <a:srgbClr val="060F18"/>
                </a:solidFill>
              </a:rPr>
              <a:t>3 kuu pärast</a:t>
            </a:r>
            <a:r>
              <a:rPr lang="en-US">
                <a:solidFill>
                  <a:srgbClr val="060F18"/>
                </a:solidFill>
              </a:rPr>
              <a:t>.</a:t>
            </a:r>
            <a:endParaRPr lang="et-EE">
              <a:solidFill>
                <a:srgbClr val="060F18"/>
              </a:solidFill>
            </a:endParaRPr>
          </a:p>
          <a:p>
            <a:pPr marL="0" indent="0">
              <a:buNone/>
            </a:pPr>
            <a:endParaRPr lang="et-EE"/>
          </a:p>
        </p:txBody>
      </p:sp>
      <p:sp>
        <p:nvSpPr>
          <p:cNvPr id="3" name="Teksti kohatäide 2">
            <a:extLst>
              <a:ext uri="{FF2B5EF4-FFF2-40B4-BE49-F238E27FC236}">
                <a16:creationId xmlns:a16="http://schemas.microsoft.com/office/drawing/2014/main" id="{7AC74376-58E2-C987-2E44-5BC338BCB68B}"/>
              </a:ext>
            </a:extLst>
          </p:cNvPr>
          <p:cNvSpPr>
            <a:spLocks noGrp="1"/>
          </p:cNvSpPr>
          <p:nvPr>
            <p:ph type="body" sz="quarter" idx="10"/>
          </p:nvPr>
        </p:nvSpPr>
        <p:spPr/>
        <p:txBody>
          <a:bodyPr/>
          <a:lstStyle/>
          <a:p>
            <a:r>
              <a:rPr lang="en-US" err="1"/>
              <a:t>Taotluste</a:t>
            </a:r>
            <a:r>
              <a:rPr lang="en-US"/>
              <a:t> </a:t>
            </a:r>
            <a:r>
              <a:rPr lang="en-US" err="1"/>
              <a:t>menetlus</a:t>
            </a:r>
            <a:endParaRPr lang="et-EE"/>
          </a:p>
        </p:txBody>
      </p:sp>
    </p:spTree>
    <p:extLst>
      <p:ext uri="{BB962C8B-B14F-4D97-AF65-F5344CB8AC3E}">
        <p14:creationId xmlns:p14="http://schemas.microsoft.com/office/powerpoint/2010/main" val="4256367849"/>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i kohatäide 2">
            <a:extLst>
              <a:ext uri="{FF2B5EF4-FFF2-40B4-BE49-F238E27FC236}">
                <a16:creationId xmlns:a16="http://schemas.microsoft.com/office/drawing/2014/main" id="{764731A4-F748-7F99-3835-ABB21E035E44}"/>
              </a:ext>
            </a:extLst>
          </p:cNvPr>
          <p:cNvSpPr>
            <a:spLocks noGrp="1"/>
          </p:cNvSpPr>
          <p:nvPr>
            <p:ph type="body" sz="quarter" idx="10"/>
          </p:nvPr>
        </p:nvSpPr>
        <p:spPr>
          <a:xfrm>
            <a:off x="284746" y="292101"/>
            <a:ext cx="14701254" cy="1720850"/>
          </a:xfrm>
        </p:spPr>
        <p:txBody>
          <a:bodyPr>
            <a:normAutofit/>
          </a:bodyPr>
          <a:lstStyle/>
          <a:p>
            <a:r>
              <a:rPr lang="en-US" err="1"/>
              <a:t>Hindamiskriteeriumid</a:t>
            </a:r>
            <a:r>
              <a:rPr lang="en-US"/>
              <a:t>- </a:t>
            </a:r>
            <a:r>
              <a:rPr lang="en-US" err="1"/>
              <a:t>torustik</a:t>
            </a:r>
            <a:endParaRPr lang="et-EE"/>
          </a:p>
        </p:txBody>
      </p:sp>
      <p:pic>
        <p:nvPicPr>
          <p:cNvPr id="8" name="Pilt 7">
            <a:extLst>
              <a:ext uri="{FF2B5EF4-FFF2-40B4-BE49-F238E27FC236}">
                <a16:creationId xmlns:a16="http://schemas.microsoft.com/office/drawing/2014/main" id="{C935D3DD-781A-A801-6D15-B3FEDA1EBD40}"/>
              </a:ext>
            </a:extLst>
          </p:cNvPr>
          <p:cNvPicPr>
            <a:picLocks noChangeAspect="1"/>
          </p:cNvPicPr>
          <p:nvPr/>
        </p:nvPicPr>
        <p:blipFill>
          <a:blip r:embed="rId2"/>
          <a:stretch>
            <a:fillRect/>
          </a:stretch>
        </p:blipFill>
        <p:spPr>
          <a:xfrm>
            <a:off x="2748546" y="1038226"/>
            <a:ext cx="15489812" cy="5992061"/>
          </a:xfrm>
          <a:prstGeom prst="rect">
            <a:avLst/>
          </a:prstGeom>
        </p:spPr>
      </p:pic>
      <p:pic>
        <p:nvPicPr>
          <p:cNvPr id="10" name="Pilt 9">
            <a:extLst>
              <a:ext uri="{FF2B5EF4-FFF2-40B4-BE49-F238E27FC236}">
                <a16:creationId xmlns:a16="http://schemas.microsoft.com/office/drawing/2014/main" id="{4500323A-58EC-F272-2F3F-6BE24E9F1C09}"/>
              </a:ext>
            </a:extLst>
          </p:cNvPr>
          <p:cNvPicPr>
            <a:picLocks noChangeAspect="1"/>
          </p:cNvPicPr>
          <p:nvPr/>
        </p:nvPicPr>
        <p:blipFill>
          <a:blip r:embed="rId3"/>
          <a:stretch>
            <a:fillRect/>
          </a:stretch>
        </p:blipFill>
        <p:spPr>
          <a:xfrm>
            <a:off x="2748546" y="6952306"/>
            <a:ext cx="15461233" cy="6763694"/>
          </a:xfrm>
          <a:prstGeom prst="rect">
            <a:avLst/>
          </a:prstGeom>
        </p:spPr>
      </p:pic>
    </p:spTree>
    <p:extLst>
      <p:ext uri="{BB962C8B-B14F-4D97-AF65-F5344CB8AC3E}">
        <p14:creationId xmlns:p14="http://schemas.microsoft.com/office/powerpoint/2010/main" val="2849094212"/>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 kohatäide 1">
            <a:extLst>
              <a:ext uri="{FF2B5EF4-FFF2-40B4-BE49-F238E27FC236}">
                <a16:creationId xmlns:a16="http://schemas.microsoft.com/office/drawing/2014/main" id="{93BDEAE6-DEC1-2681-C986-A9E62526610C}"/>
              </a:ext>
            </a:extLst>
          </p:cNvPr>
          <p:cNvSpPr>
            <a:spLocks noGrp="1"/>
          </p:cNvSpPr>
          <p:nvPr>
            <p:ph type="body" idx="1"/>
          </p:nvPr>
        </p:nvSpPr>
        <p:spPr>
          <a:xfrm>
            <a:off x="877614" y="2454823"/>
            <a:ext cx="22147486" cy="10702377"/>
          </a:xfrm>
        </p:spPr>
        <p:txBody>
          <a:bodyPr>
            <a:normAutofit fontScale="62500" lnSpcReduction="20000"/>
          </a:bodyPr>
          <a:lstStyle/>
          <a:p>
            <a:pPr marL="0" indent="0">
              <a:buNone/>
            </a:pPr>
            <a:r>
              <a:rPr lang="et-EE">
                <a:solidFill>
                  <a:srgbClr val="060F18"/>
                </a:solidFill>
              </a:rPr>
              <a:t>1) tagab ehitamise ja omanikujärelevalve teostamise kooskõlas ehitusseadustiku ja teiste asjakohaste</a:t>
            </a:r>
            <a:r>
              <a:rPr lang="en-US">
                <a:solidFill>
                  <a:srgbClr val="060F18"/>
                </a:solidFill>
              </a:rPr>
              <a:t> </a:t>
            </a:r>
            <a:r>
              <a:rPr lang="et-EE">
                <a:solidFill>
                  <a:srgbClr val="060F18"/>
                </a:solidFill>
              </a:rPr>
              <a:t>õigusaktidega;</a:t>
            </a:r>
          </a:p>
          <a:p>
            <a:pPr marL="0" indent="0">
              <a:buNone/>
            </a:pPr>
            <a:r>
              <a:rPr lang="et-EE">
                <a:solidFill>
                  <a:srgbClr val="060F18"/>
                </a:solidFill>
              </a:rPr>
              <a:t>2) tagab projekti elluviimiseks õigusaktides ettenähtud lubade ja kooskõlastuste olemasolu;</a:t>
            </a:r>
          </a:p>
          <a:p>
            <a:pPr marL="0" indent="0">
              <a:buNone/>
            </a:pPr>
            <a:r>
              <a:rPr lang="et-EE">
                <a:solidFill>
                  <a:srgbClr val="060F18"/>
                </a:solidFill>
                <a:latin typeface="Poppins"/>
                <a:ea typeface="Open Sans regular"/>
                <a:cs typeface="Poppins"/>
              </a:rPr>
              <a:t>3) tagab õigusaktides sätestatud korras toetuse abil loodud või omandatud vara arvele</a:t>
            </a:r>
            <a:r>
              <a:rPr lang="en-US">
                <a:solidFill>
                  <a:srgbClr val="060F18"/>
                </a:solidFill>
                <a:latin typeface="Poppins"/>
                <a:ea typeface="Open Sans regular"/>
                <a:cs typeface="Poppins"/>
              </a:rPr>
              <a:t> </a:t>
            </a:r>
            <a:r>
              <a:rPr lang="et-EE">
                <a:solidFill>
                  <a:srgbClr val="060F18"/>
                </a:solidFill>
                <a:latin typeface="Poppins"/>
                <a:ea typeface="Open Sans regular"/>
                <a:cs typeface="Poppins"/>
              </a:rPr>
              <a:t>võtmise, kõigi omandi tekkimisega seotud avalik-õiguslike koormatiste tasumise ja muude õigusaktidest tulenevate kohustuste täitmise;</a:t>
            </a:r>
          </a:p>
          <a:p>
            <a:pPr marL="0" indent="0">
              <a:buNone/>
            </a:pPr>
            <a:r>
              <a:rPr lang="et-EE">
                <a:solidFill>
                  <a:srgbClr val="060F18"/>
                </a:solidFill>
              </a:rPr>
              <a:t>4) võimaldab rakendusüksusel osaleda vaatlejana tööde tegemise käigus toimuvatel nõupidamistel ja koosolekutel;</a:t>
            </a:r>
          </a:p>
          <a:p>
            <a:pPr marL="0" indent="0">
              <a:buNone/>
            </a:pPr>
            <a:r>
              <a:rPr lang="et-EE">
                <a:solidFill>
                  <a:srgbClr val="060F18"/>
                </a:solidFill>
              </a:rPr>
              <a:t>5) soojuse tootmise seadmete käitamisel kasutab ainult taastuvenergiat ja taastuvenergiast toodetud elektrienergiat;</a:t>
            </a:r>
          </a:p>
          <a:p>
            <a:pPr marL="0" indent="0">
              <a:buNone/>
            </a:pPr>
            <a:r>
              <a:rPr lang="et-EE">
                <a:solidFill>
                  <a:srgbClr val="060F18"/>
                </a:solidFill>
              </a:rPr>
              <a:t>6) tagab uue tarbijapaigaldise ühendamise võrguga kolme aasta jooksul projekti taotluse esitamisest;</a:t>
            </a:r>
          </a:p>
          <a:p>
            <a:pPr marL="0" indent="0">
              <a:buNone/>
            </a:pPr>
            <a:r>
              <a:rPr lang="et-EE">
                <a:solidFill>
                  <a:srgbClr val="060F18"/>
                </a:solidFill>
              </a:rPr>
              <a:t>7) kaudse vähese tähtsusega abi andmise korral teavitab kaugküttevõrguga liitujat vähese tähtsusega abi saamisest.</a:t>
            </a:r>
          </a:p>
          <a:p>
            <a:pPr marL="0" indent="0">
              <a:buNone/>
            </a:pPr>
            <a:r>
              <a:rPr lang="et-EE">
                <a:solidFill>
                  <a:srgbClr val="060F18"/>
                </a:solidFill>
                <a:latin typeface="Poppins"/>
                <a:ea typeface="Open Sans regular"/>
                <a:cs typeface="Poppins"/>
              </a:rPr>
              <a:t>Toetuse saaja peab taotluses kirjeldatud </a:t>
            </a:r>
            <a:r>
              <a:rPr lang="et-EE" b="1">
                <a:solidFill>
                  <a:srgbClr val="060F18"/>
                </a:solidFill>
                <a:latin typeface="Poppins"/>
                <a:ea typeface="Open Sans regular"/>
                <a:cs typeface="Poppins"/>
              </a:rPr>
              <a:t> </a:t>
            </a:r>
            <a:r>
              <a:rPr lang="et-EE">
                <a:solidFill>
                  <a:srgbClr val="060F18"/>
                </a:solidFill>
                <a:latin typeface="Poppins"/>
                <a:ea typeface="Open Sans regular"/>
                <a:cs typeface="Poppins"/>
              </a:rPr>
              <a:t>viisil säilitama ja sihipäraselt kasutama toetuse eest ostetud asja ja ehitustööd vähemalt </a:t>
            </a:r>
            <a:r>
              <a:rPr lang="et-EE" b="1">
                <a:solidFill>
                  <a:srgbClr val="060F18"/>
                </a:solidFill>
                <a:latin typeface="Poppins"/>
                <a:ea typeface="Open Sans regular"/>
                <a:cs typeface="Poppins"/>
              </a:rPr>
              <a:t>viis aastat </a:t>
            </a:r>
            <a:r>
              <a:rPr lang="et-EE">
                <a:solidFill>
                  <a:srgbClr val="060F18"/>
                </a:solidFill>
                <a:latin typeface="Poppins"/>
                <a:ea typeface="Open Sans regular"/>
                <a:cs typeface="Poppins"/>
              </a:rPr>
              <a:t>lõppmakse tegemisest. </a:t>
            </a:r>
          </a:p>
          <a:p>
            <a:pPr marL="0" indent="0">
              <a:buNone/>
            </a:pPr>
            <a:r>
              <a:rPr lang="et-EE">
                <a:solidFill>
                  <a:srgbClr val="060F18"/>
                </a:solidFill>
              </a:rPr>
              <a:t>Dokumentide säilitamisel </a:t>
            </a:r>
            <a:r>
              <a:rPr lang="et-EE" b="1">
                <a:solidFill>
                  <a:srgbClr val="060F18"/>
                </a:solidFill>
              </a:rPr>
              <a:t>10 aastat</a:t>
            </a:r>
            <a:r>
              <a:rPr lang="et-EE">
                <a:solidFill>
                  <a:srgbClr val="060F18"/>
                </a:solidFill>
              </a:rPr>
              <a:t>.</a:t>
            </a:r>
          </a:p>
          <a:p>
            <a:endParaRPr lang="et-EE"/>
          </a:p>
        </p:txBody>
      </p:sp>
      <p:sp>
        <p:nvSpPr>
          <p:cNvPr id="3" name="Teksti kohatäide 2">
            <a:extLst>
              <a:ext uri="{FF2B5EF4-FFF2-40B4-BE49-F238E27FC236}">
                <a16:creationId xmlns:a16="http://schemas.microsoft.com/office/drawing/2014/main" id="{4AD72B12-4A2C-7B43-71E0-3B99DB015E4B}"/>
              </a:ext>
            </a:extLst>
          </p:cNvPr>
          <p:cNvSpPr>
            <a:spLocks noGrp="1"/>
          </p:cNvSpPr>
          <p:nvPr>
            <p:ph type="body" sz="quarter" idx="10"/>
          </p:nvPr>
        </p:nvSpPr>
        <p:spPr>
          <a:xfrm>
            <a:off x="877614" y="733973"/>
            <a:ext cx="21151540" cy="1720850"/>
          </a:xfrm>
        </p:spPr>
        <p:txBody>
          <a:bodyPr>
            <a:normAutofit/>
          </a:bodyPr>
          <a:lstStyle/>
          <a:p>
            <a:r>
              <a:rPr lang="et-EE"/>
              <a:t>Toetuse saaja kohustused (TAT § 21, ühendmäärus § 10)</a:t>
            </a:r>
          </a:p>
          <a:p>
            <a:endParaRPr lang="et-EE"/>
          </a:p>
        </p:txBody>
      </p:sp>
    </p:spTree>
    <p:extLst>
      <p:ext uri="{BB962C8B-B14F-4D97-AF65-F5344CB8AC3E}">
        <p14:creationId xmlns:p14="http://schemas.microsoft.com/office/powerpoint/2010/main" val="1587352595"/>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 kohatäide 1">
            <a:extLst>
              <a:ext uri="{FF2B5EF4-FFF2-40B4-BE49-F238E27FC236}">
                <a16:creationId xmlns:a16="http://schemas.microsoft.com/office/drawing/2014/main" id="{62C32FCB-8803-AC03-E3AB-6E2BFF50F255}"/>
              </a:ext>
            </a:extLst>
          </p:cNvPr>
          <p:cNvSpPr>
            <a:spLocks noGrp="1"/>
          </p:cNvSpPr>
          <p:nvPr>
            <p:ph type="body" idx="1"/>
          </p:nvPr>
        </p:nvSpPr>
        <p:spPr>
          <a:xfrm>
            <a:off x="872887" y="2270234"/>
            <a:ext cx="21441013" cy="10213866"/>
          </a:xfrm>
        </p:spPr>
        <p:txBody>
          <a:bodyPr>
            <a:normAutofit fontScale="70000" lnSpcReduction="20000"/>
          </a:bodyPr>
          <a:lstStyle/>
          <a:p>
            <a:pPr>
              <a:spcBef>
                <a:spcPts val="3000"/>
              </a:spcBef>
            </a:pPr>
            <a:r>
              <a:rPr lang="et-EE">
                <a:solidFill>
                  <a:srgbClr val="060F18"/>
                </a:solidFill>
              </a:rPr>
              <a:t>Kõik toetuse saajad: </a:t>
            </a:r>
          </a:p>
          <a:p>
            <a:pPr marL="0" indent="0">
              <a:spcBef>
                <a:spcPts val="3000"/>
              </a:spcBef>
              <a:buNone/>
            </a:pPr>
            <a:r>
              <a:rPr lang="et-EE">
                <a:solidFill>
                  <a:srgbClr val="060F18"/>
                </a:solidFill>
              </a:rPr>
              <a:t>  1) järgib projektiga seotud hangete läbiviimisel ühendmääruse §-s 11 kehtestatud nõudeid;</a:t>
            </a:r>
          </a:p>
          <a:p>
            <a:pPr marL="0" indent="0">
              <a:spcBef>
                <a:spcPts val="3000"/>
              </a:spcBef>
              <a:buNone/>
            </a:pPr>
            <a:r>
              <a:rPr lang="et-EE">
                <a:solidFill>
                  <a:srgbClr val="060F18"/>
                </a:solidFill>
              </a:rPr>
              <a:t>  2) alustab ehitustöö riigihanke menetlust või ostumenetlust kuue kuu jooksul abikõlblikkuse perioodi algusest arvates;</a:t>
            </a:r>
          </a:p>
          <a:p>
            <a:pPr marL="0" indent="0">
              <a:spcBef>
                <a:spcPts val="3000"/>
              </a:spcBef>
              <a:buNone/>
            </a:pPr>
            <a:r>
              <a:rPr lang="et-EE">
                <a:solidFill>
                  <a:srgbClr val="060F18"/>
                </a:solidFill>
              </a:rPr>
              <a:t>  3) täidab hankimisega seotud kohustusi, mis on ette nähtud taotluse rahuldamise otsuses.</a:t>
            </a:r>
          </a:p>
          <a:p>
            <a:pPr marL="0" indent="0">
              <a:spcBef>
                <a:spcPts val="3000"/>
              </a:spcBef>
              <a:buNone/>
            </a:pPr>
            <a:r>
              <a:rPr lang="et-EE">
                <a:solidFill>
                  <a:srgbClr val="060F18"/>
                </a:solidFill>
                <a:latin typeface="Poppins"/>
                <a:ea typeface="Open Sans regular"/>
                <a:cs typeface="Poppins"/>
              </a:rPr>
              <a:t>  4) lihtsustatud kulu korral vältima huvide konflikti ostumenetluses.</a:t>
            </a:r>
          </a:p>
          <a:p>
            <a:pPr>
              <a:spcBef>
                <a:spcPts val="3000"/>
              </a:spcBef>
            </a:pPr>
            <a:endParaRPr lang="et-EE">
              <a:solidFill>
                <a:srgbClr val="060F18"/>
              </a:solidFill>
            </a:endParaRPr>
          </a:p>
          <a:p>
            <a:pPr>
              <a:spcBef>
                <a:spcPts val="3000"/>
              </a:spcBef>
            </a:pPr>
            <a:r>
              <a:rPr lang="et-EE">
                <a:solidFill>
                  <a:srgbClr val="060F18"/>
                </a:solidFill>
              </a:rPr>
              <a:t>Kui projekti kogumaksumus ületab 200 000 eurot:</a:t>
            </a:r>
          </a:p>
          <a:p>
            <a:pPr marL="0" indent="0">
              <a:spcBef>
                <a:spcPts val="3000"/>
              </a:spcBef>
              <a:buNone/>
            </a:pPr>
            <a:r>
              <a:rPr lang="et-EE">
                <a:solidFill>
                  <a:srgbClr val="060F18"/>
                </a:solidFill>
                <a:latin typeface="Poppins"/>
                <a:ea typeface="Open Sans regular"/>
                <a:cs typeface="Poppins"/>
              </a:rPr>
              <a:t>1) esitab enne riigihanke menetluse või ühendmääruse § 11 tähenduses ostumenetluse alustamist rakendusüksusele läbivaatamiseks riigihanke alusdokumentide või ostumenetluse dokumentide kavandi, sealhulgas lepingu kavandi, kui selle eeldatav maksumus käibemaksuta on 100 000 eurot või enam;</a:t>
            </a:r>
          </a:p>
          <a:p>
            <a:pPr marL="0" indent="0">
              <a:spcBef>
                <a:spcPts val="3000"/>
              </a:spcBef>
              <a:buNone/>
            </a:pPr>
            <a:r>
              <a:rPr lang="et-EE">
                <a:solidFill>
                  <a:srgbClr val="060F18"/>
                </a:solidFill>
              </a:rPr>
              <a:t>2) esitab enne lepingu muutmist rakendusüksusele läbivaatamiseks muudatuse kavandi.</a:t>
            </a:r>
          </a:p>
          <a:p>
            <a:pPr>
              <a:spcBef>
                <a:spcPts val="3000"/>
              </a:spcBef>
            </a:pPr>
            <a:endParaRPr lang="et-EE">
              <a:solidFill>
                <a:srgbClr val="060F18"/>
              </a:solidFill>
            </a:endParaRPr>
          </a:p>
          <a:p>
            <a:pPr marL="0" indent="0">
              <a:spcBef>
                <a:spcPts val="3000"/>
              </a:spcBef>
              <a:buNone/>
            </a:pPr>
            <a:r>
              <a:rPr lang="et-EE" b="1">
                <a:solidFill>
                  <a:srgbClr val="060F18"/>
                </a:solidFill>
              </a:rPr>
              <a:t> Hanke ja lepingu tingimustest tuleb kinni pidada!</a:t>
            </a:r>
          </a:p>
          <a:p>
            <a:endParaRPr lang="et-EE"/>
          </a:p>
        </p:txBody>
      </p:sp>
      <p:sp>
        <p:nvSpPr>
          <p:cNvPr id="3" name="Teksti kohatäide 2">
            <a:extLst>
              <a:ext uri="{FF2B5EF4-FFF2-40B4-BE49-F238E27FC236}">
                <a16:creationId xmlns:a16="http://schemas.microsoft.com/office/drawing/2014/main" id="{A399D03B-FA89-AF03-3E62-E7C719E14775}"/>
              </a:ext>
            </a:extLst>
          </p:cNvPr>
          <p:cNvSpPr>
            <a:spLocks noGrp="1"/>
          </p:cNvSpPr>
          <p:nvPr>
            <p:ph type="body" sz="quarter" idx="10"/>
          </p:nvPr>
        </p:nvSpPr>
        <p:spPr>
          <a:xfrm>
            <a:off x="872887" y="828567"/>
            <a:ext cx="13926554" cy="1720850"/>
          </a:xfrm>
        </p:spPr>
        <p:txBody>
          <a:bodyPr>
            <a:normAutofit/>
          </a:bodyPr>
          <a:lstStyle/>
          <a:p>
            <a:r>
              <a:rPr lang="en-US" err="1"/>
              <a:t>Hankimisega</a:t>
            </a:r>
            <a:r>
              <a:rPr lang="en-US"/>
              <a:t> </a:t>
            </a:r>
            <a:r>
              <a:rPr lang="en-US" err="1"/>
              <a:t>seotud</a:t>
            </a:r>
            <a:r>
              <a:rPr lang="en-US"/>
              <a:t> </a:t>
            </a:r>
            <a:r>
              <a:rPr lang="en-US" err="1"/>
              <a:t>kohustused</a:t>
            </a:r>
            <a:endParaRPr lang="et-EE"/>
          </a:p>
        </p:txBody>
      </p:sp>
    </p:spTree>
    <p:extLst>
      <p:ext uri="{BB962C8B-B14F-4D97-AF65-F5344CB8AC3E}">
        <p14:creationId xmlns:p14="http://schemas.microsoft.com/office/powerpoint/2010/main" val="3667971289"/>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 kohatäide 1">
            <a:extLst>
              <a:ext uri="{FF2B5EF4-FFF2-40B4-BE49-F238E27FC236}">
                <a16:creationId xmlns:a16="http://schemas.microsoft.com/office/drawing/2014/main" id="{EC522F4F-32D1-2B2F-E03B-73BBD0B3C755}"/>
              </a:ext>
            </a:extLst>
          </p:cNvPr>
          <p:cNvSpPr>
            <a:spLocks noGrp="1"/>
          </p:cNvSpPr>
          <p:nvPr>
            <p:ph type="body" idx="1"/>
          </p:nvPr>
        </p:nvSpPr>
        <p:spPr>
          <a:xfrm>
            <a:off x="2355448" y="4037162"/>
            <a:ext cx="20631552" cy="7788770"/>
          </a:xfrm>
        </p:spPr>
        <p:txBody>
          <a:bodyPr/>
          <a:lstStyle/>
          <a:p>
            <a:pPr marL="0" indent="0">
              <a:buNone/>
            </a:pPr>
            <a:r>
              <a:rPr lang="et-EE">
                <a:solidFill>
                  <a:srgbClr val="060F18"/>
                </a:solidFill>
              </a:rPr>
              <a:t>Ühendmäärus § 11</a:t>
            </a:r>
          </a:p>
          <a:p>
            <a:r>
              <a:rPr lang="et-EE">
                <a:solidFill>
                  <a:srgbClr val="060F18"/>
                </a:solidFill>
              </a:rPr>
              <a:t>Toetuse saaja on kohustatud järgima riigihangete seadust, kui ta on hankija riigihangete seaduse tähenduses.</a:t>
            </a:r>
          </a:p>
          <a:p>
            <a:r>
              <a:rPr lang="et-EE">
                <a:solidFill>
                  <a:srgbClr val="060F18"/>
                </a:solidFill>
              </a:rPr>
              <a:t>Kui riigihanke eeldatav maksumus käibemaksuta ületab rahvusvahelist piirmäära, siis tuleb esitada alltöövõtjate andmed (ka lepingu täitmise käigus). </a:t>
            </a:r>
          </a:p>
          <a:p>
            <a:endParaRPr lang="et-EE"/>
          </a:p>
          <a:p>
            <a:endParaRPr lang="et-EE"/>
          </a:p>
        </p:txBody>
      </p:sp>
      <p:sp>
        <p:nvSpPr>
          <p:cNvPr id="3" name="Teksti kohatäide 2">
            <a:extLst>
              <a:ext uri="{FF2B5EF4-FFF2-40B4-BE49-F238E27FC236}">
                <a16:creationId xmlns:a16="http://schemas.microsoft.com/office/drawing/2014/main" id="{98DD6351-61C2-D6B4-B67C-F3658EEC3EAF}"/>
              </a:ext>
            </a:extLst>
          </p:cNvPr>
          <p:cNvSpPr>
            <a:spLocks noGrp="1"/>
          </p:cNvSpPr>
          <p:nvPr>
            <p:ph type="body" sz="quarter" idx="10"/>
          </p:nvPr>
        </p:nvSpPr>
        <p:spPr>
          <a:xfrm>
            <a:off x="2354846" y="1727201"/>
            <a:ext cx="12237454" cy="1720850"/>
          </a:xfrm>
        </p:spPr>
        <p:txBody>
          <a:bodyPr>
            <a:normAutofit lnSpcReduction="10000"/>
          </a:bodyPr>
          <a:lstStyle/>
          <a:p>
            <a:r>
              <a:rPr lang="et-EE"/>
              <a:t>Hankimisega seotud kohustused hankijatele</a:t>
            </a:r>
          </a:p>
        </p:txBody>
      </p:sp>
    </p:spTree>
    <p:extLst>
      <p:ext uri="{BB962C8B-B14F-4D97-AF65-F5344CB8AC3E}">
        <p14:creationId xmlns:p14="http://schemas.microsoft.com/office/powerpoint/2010/main" val="2258025834"/>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 kohatäide 1">
            <a:extLst>
              <a:ext uri="{FF2B5EF4-FFF2-40B4-BE49-F238E27FC236}">
                <a16:creationId xmlns:a16="http://schemas.microsoft.com/office/drawing/2014/main" id="{E3CBEDD7-4B25-CA35-8A99-B9643A4FE896}"/>
              </a:ext>
            </a:extLst>
          </p:cNvPr>
          <p:cNvSpPr>
            <a:spLocks noGrp="1"/>
          </p:cNvSpPr>
          <p:nvPr>
            <p:ph type="body" idx="1"/>
          </p:nvPr>
        </p:nvSpPr>
        <p:spPr>
          <a:xfrm>
            <a:off x="1352148" y="2017986"/>
            <a:ext cx="19628252" cy="11126514"/>
          </a:xfrm>
        </p:spPr>
        <p:txBody>
          <a:bodyPr>
            <a:normAutofit fontScale="77500" lnSpcReduction="20000"/>
          </a:bodyPr>
          <a:lstStyle/>
          <a:p>
            <a:pPr marL="0" indent="0">
              <a:spcBef>
                <a:spcPts val="3600"/>
              </a:spcBef>
              <a:buNone/>
            </a:pPr>
            <a:r>
              <a:rPr lang="et-EE" sz="6600">
                <a:solidFill>
                  <a:srgbClr val="060F18"/>
                </a:solidFill>
              </a:rPr>
              <a:t>Ühendmäärus § 11</a:t>
            </a:r>
          </a:p>
          <a:p>
            <a:pPr>
              <a:spcBef>
                <a:spcPts val="3600"/>
              </a:spcBef>
            </a:pPr>
            <a:r>
              <a:rPr lang="et-EE">
                <a:solidFill>
                  <a:srgbClr val="060F18"/>
                </a:solidFill>
              </a:rPr>
              <a:t>Lg 3: Kui asja, teenuse või ehitustöö (edaspidi ost) abikõlblik maksumus ilma käibemaksuta on võrdne 20 000 euroga või sellest suurem, peab ta ostu maksumuse väljaselgitamiseks korraldama ostumenetluse lähtuvalt lõigetest 4–10 ning toetuse andmise tingimustes sätestatud nõuetest.</a:t>
            </a:r>
          </a:p>
          <a:p>
            <a:pPr>
              <a:spcBef>
                <a:spcPts val="3600"/>
              </a:spcBef>
            </a:pPr>
            <a:r>
              <a:rPr lang="et-EE">
                <a:solidFill>
                  <a:srgbClr val="060F18"/>
                </a:solidFill>
              </a:rPr>
              <a:t>Lg 4: Ostumenetluse läbiviimisel tuleb järgida järgmisi põhimõtteid (varasema RHS § 3 asemel) :</a:t>
            </a:r>
          </a:p>
          <a:p>
            <a:pPr marL="0" indent="0">
              <a:spcBef>
                <a:spcPts val="3600"/>
              </a:spcBef>
              <a:buNone/>
            </a:pPr>
            <a:r>
              <a:rPr lang="et-EE">
                <a:solidFill>
                  <a:srgbClr val="060F18"/>
                </a:solidFill>
              </a:rPr>
              <a:t>1) ostumenetluses koheldakse isikuid võrdselt ja ühetaoliselt;</a:t>
            </a:r>
          </a:p>
          <a:p>
            <a:pPr marL="0" indent="0">
              <a:spcBef>
                <a:spcPts val="3600"/>
              </a:spcBef>
              <a:buNone/>
            </a:pPr>
            <a:r>
              <a:rPr lang="et-EE">
                <a:solidFill>
                  <a:srgbClr val="060F18"/>
                </a:solidFill>
              </a:rPr>
              <a:t>2) ostumenetlus viiakse läbi läbipaistvalt ja kontrollitavalt;</a:t>
            </a:r>
            <a:endParaRPr lang="en-US">
              <a:solidFill>
                <a:srgbClr val="060F18"/>
              </a:solidFill>
            </a:endParaRPr>
          </a:p>
          <a:p>
            <a:pPr marL="0" indent="0">
              <a:spcBef>
                <a:spcPts val="3600"/>
              </a:spcBef>
              <a:buNone/>
            </a:pPr>
            <a:r>
              <a:rPr lang="et-EE">
                <a:solidFill>
                  <a:srgbClr val="060F18"/>
                </a:solidFill>
              </a:rPr>
              <a:t>3) ostu kirjeldus peab tagama turuosaliste võrdse ligipääsu ostumenetlusele;</a:t>
            </a:r>
          </a:p>
          <a:p>
            <a:pPr marL="0" indent="0">
              <a:spcBef>
                <a:spcPts val="3600"/>
              </a:spcBef>
              <a:buNone/>
            </a:pPr>
            <a:r>
              <a:rPr lang="et-EE">
                <a:solidFill>
                  <a:srgbClr val="060F18"/>
                </a:solidFill>
              </a:rPr>
              <a:t>4) ostumenetluse läbiviimisel hoidutakse huvide konfliktist;</a:t>
            </a:r>
          </a:p>
          <a:p>
            <a:pPr marL="0" indent="0">
              <a:spcBef>
                <a:spcPts val="3600"/>
              </a:spcBef>
              <a:buNone/>
            </a:pPr>
            <a:r>
              <a:rPr lang="et-EE">
                <a:solidFill>
                  <a:srgbClr val="060F18"/>
                </a:solidFill>
              </a:rPr>
              <a:t>5) funktsionaalselt koos toimivat või samaliigilist ostu ei ole kunstlikult jagatud osadeks eesmärgiga vältida lg 3 nimetatud kohustust;</a:t>
            </a:r>
          </a:p>
          <a:p>
            <a:pPr marL="0" indent="0">
              <a:spcBef>
                <a:spcPts val="3600"/>
              </a:spcBef>
              <a:buNone/>
            </a:pPr>
            <a:r>
              <a:rPr lang="et-EE">
                <a:solidFill>
                  <a:srgbClr val="060F18"/>
                </a:solidFill>
              </a:rPr>
              <a:t>6) riigihangete registris või selle väliselt ostu tegemise kohta avaldatud teates või hinnapäringus kirjeldatakse läbirääkimiste korda juhul, kui pärast pakkumuse esitamist peetakse pakkujaga läbirääkimisi.</a:t>
            </a:r>
          </a:p>
          <a:p>
            <a:endParaRPr lang="et-EE"/>
          </a:p>
        </p:txBody>
      </p:sp>
      <p:sp>
        <p:nvSpPr>
          <p:cNvPr id="3" name="Teksti kohatäide 2">
            <a:extLst>
              <a:ext uri="{FF2B5EF4-FFF2-40B4-BE49-F238E27FC236}">
                <a16:creationId xmlns:a16="http://schemas.microsoft.com/office/drawing/2014/main" id="{E09DA6E2-A64E-9B07-99C9-44E119705B80}"/>
              </a:ext>
            </a:extLst>
          </p:cNvPr>
          <p:cNvSpPr>
            <a:spLocks noGrp="1"/>
          </p:cNvSpPr>
          <p:nvPr>
            <p:ph type="body" sz="quarter" idx="10"/>
          </p:nvPr>
        </p:nvSpPr>
        <p:spPr>
          <a:xfrm>
            <a:off x="1021346" y="736601"/>
            <a:ext cx="20670254" cy="1720850"/>
          </a:xfrm>
        </p:spPr>
        <p:txBody>
          <a:bodyPr>
            <a:normAutofit/>
          </a:bodyPr>
          <a:lstStyle/>
          <a:p>
            <a:r>
              <a:rPr lang="et-EE"/>
              <a:t>Hankimisega seotud kohustused mittehankijatele</a:t>
            </a:r>
          </a:p>
          <a:p>
            <a:endParaRPr lang="et-EE"/>
          </a:p>
        </p:txBody>
      </p:sp>
    </p:spTree>
    <p:extLst>
      <p:ext uri="{BB962C8B-B14F-4D97-AF65-F5344CB8AC3E}">
        <p14:creationId xmlns:p14="http://schemas.microsoft.com/office/powerpoint/2010/main" val="2244057861"/>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652CE5-856C-8479-81E0-CA3221D31AF2}"/>
            </a:ext>
          </a:extLst>
        </p:cNvPr>
        <p:cNvGrpSpPr/>
        <p:nvPr/>
      </p:nvGrpSpPr>
      <p:grpSpPr>
        <a:xfrm>
          <a:off x="0" y="0"/>
          <a:ext cx="0" cy="0"/>
          <a:chOff x="0" y="0"/>
          <a:chExt cx="0" cy="0"/>
        </a:xfrm>
      </p:grpSpPr>
      <p:sp>
        <p:nvSpPr>
          <p:cNvPr id="2" name="Teksti kohatäide 1">
            <a:extLst>
              <a:ext uri="{FF2B5EF4-FFF2-40B4-BE49-F238E27FC236}">
                <a16:creationId xmlns:a16="http://schemas.microsoft.com/office/drawing/2014/main" id="{CAB6E279-C249-B1DA-AF7F-CB13409D1467}"/>
              </a:ext>
            </a:extLst>
          </p:cNvPr>
          <p:cNvSpPr>
            <a:spLocks noGrp="1"/>
          </p:cNvSpPr>
          <p:nvPr>
            <p:ph type="body" idx="1"/>
          </p:nvPr>
        </p:nvSpPr>
        <p:spPr>
          <a:xfrm>
            <a:off x="1358197" y="2049518"/>
            <a:ext cx="19628252" cy="10396482"/>
          </a:xfrm>
        </p:spPr>
        <p:txBody>
          <a:bodyPr>
            <a:noAutofit/>
          </a:bodyPr>
          <a:lstStyle/>
          <a:p>
            <a:pPr marL="0" indent="0">
              <a:spcBef>
                <a:spcPts val="3600"/>
              </a:spcBef>
              <a:buNone/>
            </a:pPr>
            <a:r>
              <a:rPr lang="et-EE" sz="3200">
                <a:solidFill>
                  <a:srgbClr val="060F18"/>
                </a:solidFill>
              </a:rPr>
              <a:t>Ühendmäärus § 11</a:t>
            </a:r>
          </a:p>
          <a:p>
            <a:pPr>
              <a:spcBef>
                <a:spcPts val="3600"/>
              </a:spcBef>
            </a:pPr>
            <a:r>
              <a:rPr lang="et-EE" sz="2400">
                <a:solidFill>
                  <a:srgbClr val="060F18"/>
                </a:solidFill>
              </a:rPr>
              <a:t>Lg 5: Kui ostu eeldatav abikõlblik maksumus ilma käibemaksuta on 100 000 eurot või sellest suurem, viiakse ostumenetlus läbi riigihangete registris (toetuse saaja ostu menetlus).</a:t>
            </a:r>
          </a:p>
          <a:p>
            <a:pPr>
              <a:spcBef>
                <a:spcPts val="3600"/>
              </a:spcBef>
            </a:pPr>
            <a:r>
              <a:rPr lang="et-EE" sz="2400">
                <a:solidFill>
                  <a:srgbClr val="060F18"/>
                </a:solidFill>
              </a:rPr>
              <a:t>Lg 6: Ostumenetluse läbiviimine riigihangete registris peab lisaks lõikes 4 nimetatule vastama järgmistele nõuetele:</a:t>
            </a:r>
          </a:p>
          <a:p>
            <a:pPr marL="0" indent="0">
              <a:lnSpc>
                <a:spcPct val="100000"/>
              </a:lnSpc>
              <a:spcBef>
                <a:spcPts val="3600"/>
              </a:spcBef>
              <a:buNone/>
            </a:pPr>
            <a:r>
              <a:rPr lang="et-EE" sz="2400">
                <a:solidFill>
                  <a:srgbClr val="060F18"/>
                </a:solidFill>
              </a:rPr>
              <a:t>1) ostumenetluse läbiviimiseks on seatud asjakohased ja proportsionaalsed tingimused, mis arvestavad ostu eeldatavat mahtu ja maksumust;</a:t>
            </a:r>
          </a:p>
          <a:p>
            <a:pPr marL="0" indent="0">
              <a:lnSpc>
                <a:spcPct val="100000"/>
              </a:lnSpc>
              <a:spcBef>
                <a:spcPts val="3600"/>
              </a:spcBef>
              <a:buNone/>
            </a:pPr>
            <a:r>
              <a:rPr lang="et-EE" sz="2400">
                <a:solidFill>
                  <a:srgbClr val="060F18"/>
                </a:solidFill>
              </a:rPr>
              <a:t>2) kirjeldatud on ostu tunnused, tehnilised andmed või muud ostu iseloomustavad andmed, millele pakkumus peab vastama;</a:t>
            </a:r>
          </a:p>
          <a:p>
            <a:pPr marL="0" indent="0">
              <a:lnSpc>
                <a:spcPct val="100000"/>
              </a:lnSpc>
              <a:spcBef>
                <a:spcPts val="3600"/>
              </a:spcBef>
              <a:buNone/>
            </a:pPr>
            <a:r>
              <a:rPr lang="et-EE" sz="2400">
                <a:solidFill>
                  <a:srgbClr val="060F18"/>
                </a:solidFill>
              </a:rPr>
              <a:t>3) määratud on pakkumuse esitamise tähtaeg, mis on proportsionaalne ostu kohta koostatavate pakkumuste aja suhtes;</a:t>
            </a:r>
            <a:endParaRPr lang="en-US" sz="2400">
              <a:solidFill>
                <a:srgbClr val="060F18"/>
              </a:solidFill>
            </a:endParaRPr>
          </a:p>
          <a:p>
            <a:pPr marL="0" indent="0">
              <a:lnSpc>
                <a:spcPct val="100000"/>
              </a:lnSpc>
              <a:spcBef>
                <a:spcPts val="3600"/>
              </a:spcBef>
              <a:buNone/>
            </a:pPr>
            <a:r>
              <a:rPr lang="et-EE" sz="2400">
                <a:solidFill>
                  <a:srgbClr val="060F18"/>
                </a:solidFill>
              </a:rPr>
              <a:t>4) ostumenetlusega seotud teabevahetus toetuse saaja ja pakkuja vahel, sealhulgas juurdepääsu võimaldamine ostuteate ja sellega seotud dokumentidele ning pakkumuste ja selgituste esitamine, toimub ostukeskkonnas;</a:t>
            </a:r>
          </a:p>
          <a:p>
            <a:pPr marL="0" indent="0">
              <a:lnSpc>
                <a:spcPct val="100000"/>
              </a:lnSpc>
              <a:spcBef>
                <a:spcPts val="3600"/>
              </a:spcBef>
              <a:buNone/>
            </a:pPr>
            <a:r>
              <a:rPr lang="et-EE" sz="2400">
                <a:solidFill>
                  <a:srgbClr val="060F18"/>
                </a:solidFill>
              </a:rPr>
              <a:t>5) pakkumused võetakse vastu ja avatakse riigihangete registris;</a:t>
            </a:r>
            <a:endParaRPr lang="en-US" sz="2400">
              <a:solidFill>
                <a:srgbClr val="060F18"/>
              </a:solidFill>
            </a:endParaRPr>
          </a:p>
          <a:p>
            <a:pPr marL="0" indent="0">
              <a:lnSpc>
                <a:spcPct val="100000"/>
              </a:lnSpc>
              <a:spcBef>
                <a:spcPts val="3600"/>
              </a:spcBef>
              <a:buNone/>
            </a:pPr>
            <a:r>
              <a:rPr lang="et-EE" sz="2400">
                <a:solidFill>
                  <a:srgbClr val="060F18"/>
                </a:solidFill>
              </a:rPr>
              <a:t>6) rakendusüksuse esindaja lisatakse riigihangete registris ostu juurde kui „vaatleja“;</a:t>
            </a:r>
          </a:p>
          <a:p>
            <a:pPr marL="0" indent="0">
              <a:lnSpc>
                <a:spcPct val="100000"/>
              </a:lnSpc>
              <a:spcBef>
                <a:spcPts val="3600"/>
              </a:spcBef>
              <a:buNone/>
            </a:pPr>
            <a:r>
              <a:rPr lang="et-EE" sz="2400">
                <a:solidFill>
                  <a:srgbClr val="060F18"/>
                </a:solidFill>
              </a:rPr>
              <a:t>7) punktis 1 nimetatud tingimusi ei või muuta pärast pakkumuste esitamise tähtaega ega kalduda neist kõrvale parima pakkumuse valimisel;</a:t>
            </a:r>
          </a:p>
          <a:p>
            <a:pPr marL="0" indent="0">
              <a:lnSpc>
                <a:spcPct val="100000"/>
              </a:lnSpc>
              <a:spcBef>
                <a:spcPts val="3600"/>
              </a:spcBef>
              <a:buNone/>
            </a:pPr>
            <a:r>
              <a:rPr lang="et-EE" sz="2400">
                <a:solidFill>
                  <a:srgbClr val="060F18"/>
                </a:solidFill>
              </a:rPr>
              <a:t>8) teade ostumenetluse kohta on avalik.</a:t>
            </a:r>
          </a:p>
        </p:txBody>
      </p:sp>
      <p:sp>
        <p:nvSpPr>
          <p:cNvPr id="3" name="Teksti kohatäide 2">
            <a:extLst>
              <a:ext uri="{FF2B5EF4-FFF2-40B4-BE49-F238E27FC236}">
                <a16:creationId xmlns:a16="http://schemas.microsoft.com/office/drawing/2014/main" id="{243F969F-DCDD-2AA4-A577-C35D03E2DABC}"/>
              </a:ext>
            </a:extLst>
          </p:cNvPr>
          <p:cNvSpPr>
            <a:spLocks noGrp="1"/>
          </p:cNvSpPr>
          <p:nvPr>
            <p:ph type="body" sz="quarter" idx="10"/>
          </p:nvPr>
        </p:nvSpPr>
        <p:spPr>
          <a:xfrm>
            <a:off x="1021346" y="736602"/>
            <a:ext cx="20301954" cy="1123730"/>
          </a:xfrm>
        </p:spPr>
        <p:txBody>
          <a:bodyPr>
            <a:normAutofit/>
          </a:bodyPr>
          <a:lstStyle/>
          <a:p>
            <a:r>
              <a:rPr lang="et-EE"/>
              <a:t>Hankimisega seotud kohustused mittehankijatele</a:t>
            </a:r>
            <a:r>
              <a:rPr lang="en-US"/>
              <a:t> 2</a:t>
            </a:r>
            <a:endParaRPr lang="et-EE"/>
          </a:p>
          <a:p>
            <a:endParaRPr lang="et-EE"/>
          </a:p>
        </p:txBody>
      </p:sp>
    </p:spTree>
    <p:extLst>
      <p:ext uri="{BB962C8B-B14F-4D97-AF65-F5344CB8AC3E}">
        <p14:creationId xmlns:p14="http://schemas.microsoft.com/office/powerpoint/2010/main" val="3990940813"/>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AA1DE7-75EE-AC70-4ADA-587259D4C2C1}"/>
            </a:ext>
          </a:extLst>
        </p:cNvPr>
        <p:cNvGrpSpPr/>
        <p:nvPr/>
      </p:nvGrpSpPr>
      <p:grpSpPr>
        <a:xfrm>
          <a:off x="0" y="0"/>
          <a:ext cx="0" cy="0"/>
          <a:chOff x="0" y="0"/>
          <a:chExt cx="0" cy="0"/>
        </a:xfrm>
      </p:grpSpPr>
      <p:sp>
        <p:nvSpPr>
          <p:cNvPr id="2" name="Teksti kohatäide 1">
            <a:extLst>
              <a:ext uri="{FF2B5EF4-FFF2-40B4-BE49-F238E27FC236}">
                <a16:creationId xmlns:a16="http://schemas.microsoft.com/office/drawing/2014/main" id="{9A3E966E-345D-AD48-2F56-93B05E7DC62E}"/>
              </a:ext>
            </a:extLst>
          </p:cNvPr>
          <p:cNvSpPr>
            <a:spLocks noGrp="1"/>
          </p:cNvSpPr>
          <p:nvPr>
            <p:ph type="body" idx="1"/>
          </p:nvPr>
        </p:nvSpPr>
        <p:spPr>
          <a:xfrm>
            <a:off x="1358197" y="2628900"/>
            <a:ext cx="19628252" cy="9817100"/>
          </a:xfrm>
        </p:spPr>
        <p:txBody>
          <a:bodyPr>
            <a:noAutofit/>
          </a:bodyPr>
          <a:lstStyle/>
          <a:p>
            <a:r>
              <a:rPr lang="et-EE" sz="3600">
                <a:solidFill>
                  <a:srgbClr val="060F18"/>
                </a:solidFill>
              </a:rPr>
              <a:t>Ühendmäärus § 11</a:t>
            </a:r>
            <a:endParaRPr lang="en-US" sz="3600">
              <a:solidFill>
                <a:srgbClr val="060F18"/>
              </a:solidFill>
            </a:endParaRPr>
          </a:p>
          <a:p>
            <a:pPr marL="0" indent="0">
              <a:buNone/>
            </a:pPr>
            <a:r>
              <a:rPr lang="et-EE" sz="2800">
                <a:solidFill>
                  <a:srgbClr val="060F18"/>
                </a:solidFill>
              </a:rPr>
              <a:t>Lg 7: Ostumenetlus, </a:t>
            </a:r>
            <a:r>
              <a:rPr lang="et-EE" sz="2800" b="1">
                <a:solidFill>
                  <a:srgbClr val="060F18"/>
                </a:solidFill>
              </a:rPr>
              <a:t>mida ei viida läbi riigihangete registris</a:t>
            </a:r>
            <a:r>
              <a:rPr lang="et-EE" sz="2800">
                <a:solidFill>
                  <a:srgbClr val="060F18"/>
                </a:solidFill>
              </a:rPr>
              <a:t>, peab lisaks lõikes 4 nimetatule vastama järgmistele nõuetele:</a:t>
            </a:r>
          </a:p>
          <a:p>
            <a:pPr marL="0" indent="0">
              <a:buNone/>
            </a:pPr>
            <a:r>
              <a:rPr lang="et-EE" sz="2800">
                <a:solidFill>
                  <a:srgbClr val="060F18"/>
                </a:solidFill>
              </a:rPr>
              <a:t> 1) ostumenetluse läbiviimiseks on seatud asjakohased ja proportsionaalsed tingimused, mis arvestavad ostu eeldatavat mahtu ja maksumust;</a:t>
            </a:r>
          </a:p>
          <a:p>
            <a:pPr marL="0" indent="0">
              <a:buNone/>
            </a:pPr>
            <a:r>
              <a:rPr lang="et-EE" sz="2800">
                <a:solidFill>
                  <a:srgbClr val="060F18"/>
                </a:solidFill>
              </a:rPr>
              <a:t>2) hinnapäringud ja saadud pakkumused on tehtud vähemalt kirjalikku taasesitamist võimaldavas vormis;</a:t>
            </a:r>
          </a:p>
          <a:p>
            <a:pPr marL="0" indent="0">
              <a:buNone/>
            </a:pPr>
            <a:r>
              <a:rPr lang="et-EE" sz="2800">
                <a:solidFill>
                  <a:srgbClr val="060F18"/>
                </a:solidFill>
              </a:rPr>
              <a:t>3) hinnapäring esitatakse vähemalt kahele ettevõtjale, välja arvatud juhul, kui kavandatava ostu turul puudub ettevõtjate paljusus;</a:t>
            </a:r>
          </a:p>
          <a:p>
            <a:pPr marL="0" indent="0">
              <a:buNone/>
            </a:pPr>
            <a:r>
              <a:rPr lang="et-EE" sz="2800">
                <a:solidFill>
                  <a:srgbClr val="060F18"/>
                </a:solidFill>
              </a:rPr>
              <a:t>4) ostumenetlust puudutavat dokumentatsiooni, sealhulgas elektrooniliselt või paberkandjal toimunud kirjavahetust pakkuja ja toetuse saaja vahel ning teisi ostumenetluse tõendeid, säilitatakse ÜSS2021_2027 §-s 18 sätestatud dokumentide säilitamistähtaja lõpuni;</a:t>
            </a:r>
          </a:p>
          <a:p>
            <a:pPr marL="0" indent="0">
              <a:buNone/>
            </a:pPr>
            <a:r>
              <a:rPr lang="et-EE" sz="2800">
                <a:solidFill>
                  <a:srgbClr val="060F18"/>
                </a:solidFill>
              </a:rPr>
              <a:t>5) ostumenetluse tulemusel sõlmitakse leping hinnapäringus ja pakkumuses nimetatud tingimustel.</a:t>
            </a:r>
          </a:p>
          <a:p>
            <a:pPr marL="0" indent="0">
              <a:lnSpc>
                <a:spcPct val="100000"/>
              </a:lnSpc>
              <a:spcBef>
                <a:spcPts val="3600"/>
              </a:spcBef>
              <a:buNone/>
            </a:pPr>
            <a:endParaRPr lang="et-EE" sz="2400"/>
          </a:p>
        </p:txBody>
      </p:sp>
      <p:sp>
        <p:nvSpPr>
          <p:cNvPr id="3" name="Teksti kohatäide 2">
            <a:extLst>
              <a:ext uri="{FF2B5EF4-FFF2-40B4-BE49-F238E27FC236}">
                <a16:creationId xmlns:a16="http://schemas.microsoft.com/office/drawing/2014/main" id="{8BCA0E0E-7295-8309-8F07-9E6F963B8DC1}"/>
              </a:ext>
            </a:extLst>
          </p:cNvPr>
          <p:cNvSpPr>
            <a:spLocks noGrp="1"/>
          </p:cNvSpPr>
          <p:nvPr>
            <p:ph type="body" sz="quarter" idx="10"/>
          </p:nvPr>
        </p:nvSpPr>
        <p:spPr>
          <a:xfrm>
            <a:off x="1021346" y="736601"/>
            <a:ext cx="20301954" cy="1422399"/>
          </a:xfrm>
        </p:spPr>
        <p:txBody>
          <a:bodyPr>
            <a:normAutofit/>
          </a:bodyPr>
          <a:lstStyle/>
          <a:p>
            <a:r>
              <a:rPr lang="et-EE"/>
              <a:t>Hankimisega seotud kohustused mittehankijatele</a:t>
            </a:r>
            <a:r>
              <a:rPr lang="en-US"/>
              <a:t> 3</a:t>
            </a:r>
            <a:endParaRPr lang="et-EE"/>
          </a:p>
          <a:p>
            <a:endParaRPr lang="et-EE"/>
          </a:p>
        </p:txBody>
      </p:sp>
    </p:spTree>
    <p:extLst>
      <p:ext uri="{BB962C8B-B14F-4D97-AF65-F5344CB8AC3E}">
        <p14:creationId xmlns:p14="http://schemas.microsoft.com/office/powerpoint/2010/main" val="3352187468"/>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 kohatäide 1">
            <a:extLst>
              <a:ext uri="{FF2B5EF4-FFF2-40B4-BE49-F238E27FC236}">
                <a16:creationId xmlns:a16="http://schemas.microsoft.com/office/drawing/2014/main" id="{D8064FBE-35CE-1319-2059-1156FE5DCE1E}"/>
              </a:ext>
            </a:extLst>
          </p:cNvPr>
          <p:cNvSpPr>
            <a:spLocks noGrp="1"/>
          </p:cNvSpPr>
          <p:nvPr>
            <p:ph type="body" idx="1"/>
          </p:nvPr>
        </p:nvSpPr>
        <p:spPr>
          <a:xfrm>
            <a:off x="2355448" y="3213100"/>
            <a:ext cx="20606152" cy="8612832"/>
          </a:xfrm>
        </p:spPr>
        <p:txBody>
          <a:bodyPr>
            <a:normAutofit/>
          </a:bodyPr>
          <a:lstStyle/>
          <a:p>
            <a:r>
              <a:rPr lang="et-EE" b="1">
                <a:solidFill>
                  <a:srgbClr val="060F18"/>
                </a:solidFill>
              </a:rPr>
              <a:t>Vahearuanne </a:t>
            </a:r>
            <a:r>
              <a:rPr lang="et-EE">
                <a:solidFill>
                  <a:srgbClr val="060F18"/>
                </a:solidFill>
              </a:rPr>
              <a:t>- üks kord aastas 31. detsembri seisuga hiljemalt 15. jaanuaril</a:t>
            </a:r>
          </a:p>
          <a:p>
            <a:r>
              <a:rPr lang="et-EE" b="1">
                <a:solidFill>
                  <a:srgbClr val="060F18"/>
                </a:solidFill>
              </a:rPr>
              <a:t>Lõpparuanne</a:t>
            </a:r>
            <a:r>
              <a:rPr lang="et-EE">
                <a:solidFill>
                  <a:srgbClr val="060F18"/>
                </a:solidFill>
              </a:rPr>
              <a:t> - 30 tööpäeva jooksul pärast projekti abikõlblikkuse perioodi lõppu</a:t>
            </a:r>
          </a:p>
          <a:p>
            <a:r>
              <a:rPr lang="et-EE" b="1" err="1">
                <a:solidFill>
                  <a:srgbClr val="060F18"/>
                </a:solidFill>
              </a:rPr>
              <a:t>Järelaruanne</a:t>
            </a:r>
            <a:r>
              <a:rPr lang="et-EE" b="1">
                <a:solidFill>
                  <a:srgbClr val="060F18"/>
                </a:solidFill>
              </a:rPr>
              <a:t> </a:t>
            </a:r>
            <a:r>
              <a:rPr lang="et-EE">
                <a:solidFill>
                  <a:srgbClr val="060F18"/>
                </a:solidFill>
              </a:rPr>
              <a:t>- ühe aastase perioodi kohta alates lõppmakse tegemisest (tegelik KHG). </a:t>
            </a:r>
            <a:r>
              <a:rPr lang="et-EE" err="1">
                <a:solidFill>
                  <a:srgbClr val="060F18"/>
                </a:solidFill>
              </a:rPr>
              <a:t>Järelaruanne</a:t>
            </a:r>
            <a:r>
              <a:rPr lang="et-EE">
                <a:solidFill>
                  <a:srgbClr val="060F18"/>
                </a:solidFill>
              </a:rPr>
              <a:t> esitatakse 30 tööpäeva jooksul nimetatud perioodi lõpust arvates</a:t>
            </a:r>
          </a:p>
          <a:p>
            <a:r>
              <a:rPr lang="et-EE">
                <a:solidFill>
                  <a:srgbClr val="060F18"/>
                </a:solidFill>
              </a:rPr>
              <a:t>NB! Vara säilituse ja eesmärgipärase kasutuse, taastuvenergia kasutuse kohustus </a:t>
            </a:r>
            <a:r>
              <a:rPr lang="et-EE" b="1">
                <a:solidFill>
                  <a:srgbClr val="060F18"/>
                </a:solidFill>
              </a:rPr>
              <a:t>5 aastat </a:t>
            </a:r>
            <a:r>
              <a:rPr lang="et-EE">
                <a:solidFill>
                  <a:srgbClr val="060F18"/>
                </a:solidFill>
              </a:rPr>
              <a:t>lõppmakse tegemisest. Dokumentide säilitamise kohustus </a:t>
            </a:r>
            <a:r>
              <a:rPr lang="et-EE" b="1">
                <a:solidFill>
                  <a:srgbClr val="060F18"/>
                </a:solidFill>
              </a:rPr>
              <a:t>10 a.</a:t>
            </a:r>
            <a:r>
              <a:rPr lang="et-EE">
                <a:solidFill>
                  <a:srgbClr val="060F18"/>
                </a:solidFill>
              </a:rPr>
              <a:t> </a:t>
            </a:r>
          </a:p>
          <a:p>
            <a:endParaRPr lang="et-EE"/>
          </a:p>
        </p:txBody>
      </p:sp>
      <p:sp>
        <p:nvSpPr>
          <p:cNvPr id="3" name="Teksti kohatäide 2">
            <a:extLst>
              <a:ext uri="{FF2B5EF4-FFF2-40B4-BE49-F238E27FC236}">
                <a16:creationId xmlns:a16="http://schemas.microsoft.com/office/drawing/2014/main" id="{54ABAB2D-71EF-511A-B161-1FF7C45D1BE6}"/>
              </a:ext>
            </a:extLst>
          </p:cNvPr>
          <p:cNvSpPr>
            <a:spLocks noGrp="1"/>
          </p:cNvSpPr>
          <p:nvPr>
            <p:ph type="body" sz="quarter" idx="10"/>
          </p:nvPr>
        </p:nvSpPr>
        <p:spPr>
          <a:xfrm>
            <a:off x="1135646" y="1029643"/>
            <a:ext cx="9427580" cy="1720850"/>
          </a:xfrm>
        </p:spPr>
        <p:txBody>
          <a:bodyPr/>
          <a:lstStyle/>
          <a:p>
            <a:r>
              <a:rPr lang="en-US" err="1"/>
              <a:t>Aruanded</a:t>
            </a:r>
            <a:endParaRPr lang="et-EE"/>
          </a:p>
        </p:txBody>
      </p:sp>
    </p:spTree>
    <p:extLst>
      <p:ext uri="{BB962C8B-B14F-4D97-AF65-F5344CB8AC3E}">
        <p14:creationId xmlns:p14="http://schemas.microsoft.com/office/powerpoint/2010/main" val="592759046"/>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 kohatäide 1">
            <a:extLst>
              <a:ext uri="{FF2B5EF4-FFF2-40B4-BE49-F238E27FC236}">
                <a16:creationId xmlns:a16="http://schemas.microsoft.com/office/drawing/2014/main" id="{8C2679A1-6530-BA80-752E-12D92C90937B}"/>
              </a:ext>
            </a:extLst>
          </p:cNvPr>
          <p:cNvSpPr>
            <a:spLocks noGrp="1"/>
          </p:cNvSpPr>
          <p:nvPr>
            <p:ph type="body" idx="1"/>
          </p:nvPr>
        </p:nvSpPr>
        <p:spPr>
          <a:xfrm>
            <a:off x="2355448" y="3225800"/>
            <a:ext cx="18332852" cy="8600132"/>
          </a:xfrm>
        </p:spPr>
        <p:txBody>
          <a:bodyPr>
            <a:normAutofit fontScale="77500" lnSpcReduction="20000"/>
          </a:bodyPr>
          <a:lstStyle/>
          <a:p>
            <a:r>
              <a:rPr lang="et-EE">
                <a:solidFill>
                  <a:srgbClr val="060F18"/>
                </a:solidFill>
              </a:rPr>
              <a:t>Abikõlblik kulu on tekkinud ja tasutud – leping, akt, arve, maksekorraldus, kulukonto väljavõte (projekti kulud tuleb eristada)</a:t>
            </a:r>
          </a:p>
          <a:p>
            <a:r>
              <a:rPr lang="et-EE">
                <a:solidFill>
                  <a:srgbClr val="060F18"/>
                </a:solidFill>
              </a:rPr>
              <a:t>Abikõlblik kulu on tekkinud ja see on omafinantseeringu ulatuses tasutud</a:t>
            </a:r>
          </a:p>
          <a:p>
            <a:r>
              <a:rPr lang="et-EE">
                <a:solidFill>
                  <a:srgbClr val="060F18"/>
                </a:solidFill>
              </a:rPr>
              <a:t>  Makse otse tarnijale või töövõtjale järgmistel tingimustel:</a:t>
            </a:r>
            <a:endParaRPr lang="en-US">
              <a:solidFill>
                <a:srgbClr val="060F18"/>
              </a:solidFill>
            </a:endParaRPr>
          </a:p>
          <a:p>
            <a:pPr>
              <a:buFont typeface="Wingdings" panose="05000000000000000000" pitchFamily="2" charset="2"/>
              <a:buChar char="§"/>
            </a:pPr>
            <a:r>
              <a:rPr lang="et-EE">
                <a:solidFill>
                  <a:srgbClr val="060F18"/>
                </a:solidFill>
              </a:rPr>
              <a:t>toetuse saaja on selleks soovi avaldanud ja arve väljastaja on andnud kinnituse, et ta on sellest teadlik;</a:t>
            </a:r>
            <a:endParaRPr lang="en-US">
              <a:solidFill>
                <a:srgbClr val="060F18"/>
              </a:solidFill>
            </a:endParaRPr>
          </a:p>
          <a:p>
            <a:pPr>
              <a:buFont typeface="Wingdings" panose="05000000000000000000" pitchFamily="2" charset="2"/>
              <a:buChar char="§"/>
            </a:pPr>
            <a:r>
              <a:rPr lang="et-EE">
                <a:solidFill>
                  <a:srgbClr val="060F18"/>
                </a:solidFill>
              </a:rPr>
              <a:t> makset on võimalik teha arvel märgitud maksetähtajaks;</a:t>
            </a:r>
            <a:endParaRPr lang="en-US">
              <a:solidFill>
                <a:srgbClr val="060F18"/>
              </a:solidFill>
            </a:endParaRPr>
          </a:p>
          <a:p>
            <a:pPr>
              <a:buFont typeface="Wingdings" panose="05000000000000000000" pitchFamily="2" charset="2"/>
              <a:buChar char="§"/>
            </a:pPr>
            <a:r>
              <a:rPr lang="et-EE">
                <a:solidFill>
                  <a:srgbClr val="060F18"/>
                </a:solidFill>
              </a:rPr>
              <a:t> toetuse saaja ei ole riigiasutus. </a:t>
            </a:r>
          </a:p>
          <a:p>
            <a:r>
              <a:rPr lang="et-EE">
                <a:solidFill>
                  <a:srgbClr val="060F18"/>
                </a:solidFill>
              </a:rPr>
              <a:t>Ettemaksu KIK ei tasu!</a:t>
            </a:r>
          </a:p>
          <a:p>
            <a:r>
              <a:rPr lang="et-EE">
                <a:solidFill>
                  <a:srgbClr val="060F18"/>
                </a:solidFill>
              </a:rPr>
              <a:t>Viimane makse pärast lõpparuande kinnitamist. Lõppmakse suurust ei ole määratud.</a:t>
            </a:r>
          </a:p>
          <a:p>
            <a:endParaRPr lang="et-EE"/>
          </a:p>
        </p:txBody>
      </p:sp>
      <p:sp>
        <p:nvSpPr>
          <p:cNvPr id="3" name="Teksti kohatäide 2">
            <a:extLst>
              <a:ext uri="{FF2B5EF4-FFF2-40B4-BE49-F238E27FC236}">
                <a16:creationId xmlns:a16="http://schemas.microsoft.com/office/drawing/2014/main" id="{637DC819-C757-3D63-0F29-27DF4BF35FA0}"/>
              </a:ext>
            </a:extLst>
          </p:cNvPr>
          <p:cNvSpPr>
            <a:spLocks noGrp="1"/>
          </p:cNvSpPr>
          <p:nvPr>
            <p:ph type="body" sz="quarter" idx="10"/>
          </p:nvPr>
        </p:nvSpPr>
        <p:spPr>
          <a:xfrm>
            <a:off x="2354846" y="1727201"/>
            <a:ext cx="19387554" cy="1720850"/>
          </a:xfrm>
        </p:spPr>
        <p:txBody>
          <a:bodyPr>
            <a:normAutofit/>
          </a:bodyPr>
          <a:lstStyle/>
          <a:p>
            <a:r>
              <a:rPr lang="et-EE"/>
              <a:t>Toetuse maksmine tegelike kulude alusel</a:t>
            </a:r>
          </a:p>
          <a:p>
            <a:endParaRPr lang="et-EE"/>
          </a:p>
        </p:txBody>
      </p:sp>
    </p:spTree>
    <p:extLst>
      <p:ext uri="{BB962C8B-B14F-4D97-AF65-F5344CB8AC3E}">
        <p14:creationId xmlns:p14="http://schemas.microsoft.com/office/powerpoint/2010/main" val="1405063461"/>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 kohatäide 1">
            <a:extLst>
              <a:ext uri="{FF2B5EF4-FFF2-40B4-BE49-F238E27FC236}">
                <a16:creationId xmlns:a16="http://schemas.microsoft.com/office/drawing/2014/main" id="{252010D6-FD17-3F18-D900-6141898EC1F6}"/>
              </a:ext>
            </a:extLst>
          </p:cNvPr>
          <p:cNvSpPr>
            <a:spLocks noGrp="1"/>
          </p:cNvSpPr>
          <p:nvPr>
            <p:ph type="body" idx="1"/>
          </p:nvPr>
        </p:nvSpPr>
        <p:spPr>
          <a:xfrm>
            <a:off x="2355448" y="4037162"/>
            <a:ext cx="20021952" cy="7788770"/>
          </a:xfrm>
        </p:spPr>
        <p:txBody>
          <a:bodyPr>
            <a:normAutofit fontScale="85000" lnSpcReduction="20000"/>
          </a:bodyPr>
          <a:lstStyle/>
          <a:p>
            <a:r>
              <a:rPr lang="et-EE">
                <a:solidFill>
                  <a:srgbClr val="060F18"/>
                </a:solidFill>
              </a:rPr>
              <a:t>Kui projekti kogumaksumus on alla 200 </a:t>
            </a:r>
            <a:r>
              <a:rPr lang="en-US">
                <a:solidFill>
                  <a:srgbClr val="060F18"/>
                </a:solidFill>
              </a:rPr>
              <a:t>000</a:t>
            </a:r>
            <a:r>
              <a:rPr lang="et-EE">
                <a:solidFill>
                  <a:srgbClr val="060F18"/>
                </a:solidFill>
              </a:rPr>
              <a:t> euro ning </a:t>
            </a:r>
            <a:r>
              <a:rPr lang="et-EE" err="1">
                <a:solidFill>
                  <a:srgbClr val="060F18"/>
                </a:solidFill>
              </a:rPr>
              <a:t>TROs</a:t>
            </a:r>
            <a:r>
              <a:rPr lang="et-EE">
                <a:solidFill>
                  <a:srgbClr val="060F18"/>
                </a:solidFill>
              </a:rPr>
              <a:t> on määratud kindlasummaline makse, siis maksetaotlus esitatakse koos järgmiste dokumentide ja tõenditega:</a:t>
            </a:r>
          </a:p>
          <a:p>
            <a:pPr marL="0" indent="0">
              <a:buNone/>
            </a:pPr>
            <a:r>
              <a:rPr lang="et-EE">
                <a:solidFill>
                  <a:srgbClr val="060F18"/>
                </a:solidFill>
              </a:rPr>
              <a:t>1) tööde üleandmise-vastuvõtmise akt;</a:t>
            </a:r>
          </a:p>
          <a:p>
            <a:pPr marL="0" indent="0">
              <a:buNone/>
            </a:pPr>
            <a:r>
              <a:rPr lang="et-EE">
                <a:solidFill>
                  <a:srgbClr val="060F18"/>
                </a:solidFill>
              </a:rPr>
              <a:t>2) kasutusluba või kasutusteatis;</a:t>
            </a:r>
          </a:p>
          <a:p>
            <a:pPr marL="0" indent="0">
              <a:buNone/>
            </a:pPr>
            <a:r>
              <a:rPr lang="et-EE">
                <a:solidFill>
                  <a:srgbClr val="060F18"/>
                </a:solidFill>
              </a:rPr>
              <a:t>3) teostusmõõdistuse dokumendid torustiku ehituse korral;</a:t>
            </a:r>
          </a:p>
          <a:p>
            <a:pPr marL="0" indent="0">
              <a:buNone/>
            </a:pPr>
            <a:r>
              <a:rPr lang="et-EE">
                <a:solidFill>
                  <a:srgbClr val="060F18"/>
                </a:solidFill>
              </a:rPr>
              <a:t>4) projekti lõpparuanne (tulemus on saavutatud vähemalt 95% ulatuses).</a:t>
            </a:r>
          </a:p>
          <a:p>
            <a:endParaRPr lang="et-EE">
              <a:solidFill>
                <a:srgbClr val="060F18"/>
              </a:solidFill>
            </a:endParaRPr>
          </a:p>
          <a:p>
            <a:r>
              <a:rPr lang="et-EE">
                <a:solidFill>
                  <a:srgbClr val="060F18"/>
                </a:solidFill>
              </a:rPr>
              <a:t>Ettemaksu ja vahemakseid ei ole!</a:t>
            </a:r>
          </a:p>
          <a:p>
            <a:endParaRPr lang="et-EE"/>
          </a:p>
        </p:txBody>
      </p:sp>
      <p:sp>
        <p:nvSpPr>
          <p:cNvPr id="3" name="Teksti kohatäide 2">
            <a:extLst>
              <a:ext uri="{FF2B5EF4-FFF2-40B4-BE49-F238E27FC236}">
                <a16:creationId xmlns:a16="http://schemas.microsoft.com/office/drawing/2014/main" id="{D8057303-8FC9-AC0B-51CE-AC910B507E6C}"/>
              </a:ext>
            </a:extLst>
          </p:cNvPr>
          <p:cNvSpPr>
            <a:spLocks noGrp="1"/>
          </p:cNvSpPr>
          <p:nvPr>
            <p:ph type="body" sz="quarter" idx="10"/>
          </p:nvPr>
        </p:nvSpPr>
        <p:spPr>
          <a:xfrm>
            <a:off x="2354846" y="1727201"/>
            <a:ext cx="18816054" cy="1720850"/>
          </a:xfrm>
        </p:spPr>
        <p:txBody>
          <a:bodyPr>
            <a:normAutofit/>
          </a:bodyPr>
          <a:lstStyle/>
          <a:p>
            <a:r>
              <a:rPr lang="en-US" err="1"/>
              <a:t>Toetuse</a:t>
            </a:r>
            <a:r>
              <a:rPr lang="en-US"/>
              <a:t> </a:t>
            </a:r>
            <a:r>
              <a:rPr lang="en-US" err="1"/>
              <a:t>maksmine</a:t>
            </a:r>
            <a:r>
              <a:rPr lang="en-US"/>
              <a:t> </a:t>
            </a:r>
            <a:r>
              <a:rPr lang="en-US" err="1"/>
              <a:t>kindlasummalise</a:t>
            </a:r>
            <a:r>
              <a:rPr lang="en-US"/>
              <a:t> </a:t>
            </a:r>
            <a:r>
              <a:rPr lang="en-US" err="1"/>
              <a:t>maksega</a:t>
            </a:r>
            <a:endParaRPr lang="et-EE"/>
          </a:p>
        </p:txBody>
      </p:sp>
    </p:spTree>
    <p:extLst>
      <p:ext uri="{BB962C8B-B14F-4D97-AF65-F5344CB8AC3E}">
        <p14:creationId xmlns:p14="http://schemas.microsoft.com/office/powerpoint/2010/main" val="3115986656"/>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ldi kohatäide 13" descr="Pilt, millel on kujutatud õues, lumi, taevas, puu&#10;&#10;Tehisintellekti genereeritud sisu ei pruugi olla õige.">
            <a:extLst>
              <a:ext uri="{FF2B5EF4-FFF2-40B4-BE49-F238E27FC236}">
                <a16:creationId xmlns:a16="http://schemas.microsoft.com/office/drawing/2014/main" id="{0119FA19-EB9E-A617-946B-B4DE472B07BE}"/>
              </a:ext>
            </a:extLst>
          </p:cNvPr>
          <p:cNvPicPr>
            <a:picLocks noGrp="1" noChangeAspect="1"/>
          </p:cNvPicPr>
          <p:nvPr>
            <p:ph type="pic" idx="21"/>
          </p:nvPr>
        </p:nvPicPr>
        <p:blipFill>
          <a:blip r:embed="rId2" cstate="print">
            <a:extLst>
              <a:ext uri="{28A0092B-C50C-407E-A947-70E740481C1C}">
                <a14:useLocalDpi xmlns:a14="http://schemas.microsoft.com/office/drawing/2010/main" val="0"/>
              </a:ext>
            </a:extLst>
          </a:blip>
          <a:srcRect l="3838" r="3838"/>
          <a:stretch>
            <a:fillRect/>
          </a:stretch>
        </p:blipFill>
        <p:spPr/>
      </p:pic>
      <p:sp>
        <p:nvSpPr>
          <p:cNvPr id="2" name="TextBox 1">
            <a:extLst>
              <a:ext uri="{FF2B5EF4-FFF2-40B4-BE49-F238E27FC236}">
                <a16:creationId xmlns:a16="http://schemas.microsoft.com/office/drawing/2014/main" id="{5C93BAAE-D64D-28FF-5472-9E94C1CB0109}"/>
              </a:ext>
            </a:extLst>
          </p:cNvPr>
          <p:cNvSpPr txBox="1"/>
          <p:nvPr/>
        </p:nvSpPr>
        <p:spPr>
          <a:xfrm>
            <a:off x="3520735" y="5902993"/>
            <a:ext cx="9080204" cy="8412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et-EE" sz="4800" b="0" i="0" u="none" strike="noStrike" cap="none" spc="0" normalizeH="0" baseline="0">
                <a:ln>
                  <a:noFill/>
                </a:ln>
                <a:solidFill>
                  <a:srgbClr val="8C030E"/>
                </a:solidFill>
                <a:effectLst/>
                <a:uFillTx/>
                <a:latin typeface="Poppins" panose="00000500000000000000" pitchFamily="2" charset="0"/>
                <a:cs typeface="Poppins" panose="00000500000000000000" pitchFamily="2" charset="0"/>
                <a:sym typeface="Helvetica Neue"/>
              </a:rPr>
              <a:t>Aitäh!</a:t>
            </a:r>
          </a:p>
        </p:txBody>
      </p:sp>
      <p:pic>
        <p:nvPicPr>
          <p:cNvPr id="4" name="Pilt 3">
            <a:extLst>
              <a:ext uri="{FF2B5EF4-FFF2-40B4-BE49-F238E27FC236}">
                <a16:creationId xmlns:a16="http://schemas.microsoft.com/office/drawing/2014/main" id="{1F51DE28-C2E5-A94D-3070-EE837997A113}"/>
              </a:ext>
            </a:extLst>
          </p:cNvPr>
          <p:cNvPicPr>
            <a:picLocks noChangeAspect="1"/>
          </p:cNvPicPr>
          <p:nvPr/>
        </p:nvPicPr>
        <p:blipFill>
          <a:blip r:embed="rId3"/>
          <a:stretch>
            <a:fillRect/>
          </a:stretch>
        </p:blipFill>
        <p:spPr>
          <a:xfrm>
            <a:off x="811819" y="7561948"/>
            <a:ext cx="4627220" cy="4680380"/>
          </a:xfrm>
          <a:prstGeom prst="rect">
            <a:avLst/>
          </a:prstGeom>
        </p:spPr>
      </p:pic>
    </p:spTree>
    <p:extLst>
      <p:ext uri="{BB962C8B-B14F-4D97-AF65-F5344CB8AC3E}">
        <p14:creationId xmlns:p14="http://schemas.microsoft.com/office/powerpoint/2010/main" val="428576561"/>
      </p:ext>
    </p:extLst>
  </p:cSld>
  <p:clrMapOvr>
    <a:masterClrMapping/>
  </p:clrMapOvr>
  <p:transition spd="med"/>
</p:sld>
</file>

<file path=ppt/theme/theme1.xml><?xml version="1.0" encoding="utf-8"?>
<a:theme xmlns:a="http://schemas.openxmlformats.org/drawingml/2006/main" name="KIK_org_Theme">
  <a:themeElements>
    <a:clrScheme name="Custom 3">
      <a:dk1>
        <a:srgbClr val="FFFFFF"/>
      </a:dk1>
      <a:lt1>
        <a:srgbClr val="FFFFFF"/>
      </a:lt1>
      <a:dk2>
        <a:srgbClr val="FFFFFF"/>
      </a:dk2>
      <a:lt2>
        <a:srgbClr val="FFFFFF"/>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oppins">
      <a:majorFont>
        <a:latin typeface="Poppins-Medium"/>
        <a:ea typeface=""/>
        <a:cs typeface=""/>
      </a:majorFont>
      <a:minorFont>
        <a:latin typeface="Poppins"/>
        <a:ea typeface=""/>
        <a:cs typefac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KIK ORG template 2026.potx" id="{87F1E4C6-2ED8-44C3-A6DF-EC934716BF90}" vid="{761B3B3B-3A0F-43C5-84AD-B0095643D5DE}"/>
    </a:ext>
  </a:extLst>
</a:theme>
</file>

<file path=ppt/theme/theme2.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789e5360-bc01-4415-ab92-adee41ed04df" xsi:nil="true"/>
    <lcf76f155ced4ddcb4097134ff3c332f xmlns="418517d2-8a09-472a-8f75-72702918c025">
      <Terms xmlns="http://schemas.microsoft.com/office/infopath/2007/PartnerControls"/>
    </lcf76f155ced4ddcb4097134ff3c332f>
    <https_x003a__x002f__x002f_kik1_x002d_my_x002e_sharepoint_x002e_com_x002f__x003a_v_x003a__x002f_g_x002f_personal_x002f_kati_raudsaar_kik_ee_x002f_Ef2J3yE_x002d_8x1DmXsgJ0vq4IsBjZI5kbxnkozG7SBzLTTDBg_x003f_e_x003d_iM19mL xmlns="418517d2-8a09-472a-8f75-72702918c025">
      <Url xsi:nil="true"/>
      <Description xsi:nil="true"/>
    </https_x003a__x002f__x002f_kik1_x002d_my_x002e_sharepoint_x002e_com_x002f__x003a_v_x003a__x002f_g_x002f_personal_x002f_kati_raudsaar_kik_ee_x002f_Ef2J3yE_x002d_8x1DmXsgJ0vq4IsBjZI5kbxnkozG7SBzLTTDBg_x003f_e_x003d_iM19mL>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AF5698BFB803094F9C9805257F96449C" ma:contentTypeVersion="17" ma:contentTypeDescription="Loo uus dokument" ma:contentTypeScope="" ma:versionID="5d6af9180c4cc1b28ce1693d8936f8ff">
  <xsd:schema xmlns:xsd="http://www.w3.org/2001/XMLSchema" xmlns:xs="http://www.w3.org/2001/XMLSchema" xmlns:p="http://schemas.microsoft.com/office/2006/metadata/properties" xmlns:ns2="418517d2-8a09-472a-8f75-72702918c025" xmlns:ns3="789e5360-bc01-4415-ab92-adee41ed04df" targetNamespace="http://schemas.microsoft.com/office/2006/metadata/properties" ma:root="true" ma:fieldsID="1801e9f247acf3fb220a87a3aea42f8a" ns2:_="" ns3:_="">
    <xsd:import namespace="418517d2-8a09-472a-8f75-72702918c025"/>
    <xsd:import namespace="789e5360-bc01-4415-ab92-adee41ed04d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LengthInSeconds" minOccurs="0"/>
                <xsd:element ref="ns2:lcf76f155ced4ddcb4097134ff3c332f" minOccurs="0"/>
                <xsd:element ref="ns3:TaxCatchAll" minOccurs="0"/>
                <xsd:element ref="ns2:https_x003a__x002f__x002f_kik1_x002d_my_x002e_sharepoint_x002e_com_x002f__x003a_v_x003a__x002f_g_x002f_personal_x002f_kati_raudsaar_kik_ee_x002f_Ef2J3yE_x002d_8x1DmXsgJ0vq4IsBjZI5kbxnkozG7SBzLTTDBg_x003f_e_x003d_iM19mL" minOccurs="0"/>
                <xsd:element ref="ns2:MediaServiceLocation"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18517d2-8a09-472a-8f75-72702918c02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7" nillable="true" ma:displayName="Length (seconds)"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Pildisildid" ma:readOnly="false" ma:fieldId="{5cf76f15-5ced-4ddc-b409-7134ff3c332f}" ma:taxonomyMulti="true" ma:sspId="6d588d4a-b2bc-4017-885f-18809151c651" ma:termSetId="09814cd3-568e-fe90-9814-8d621ff8fb84" ma:anchorId="fba54fb3-c3e1-fe81-a776-ca4b69148c4d" ma:open="true" ma:isKeyword="false">
      <xsd:complexType>
        <xsd:sequence>
          <xsd:element ref="pc:Terms" minOccurs="0" maxOccurs="1"/>
        </xsd:sequence>
      </xsd:complexType>
    </xsd:element>
    <xsd:element name="https_x003a__x002f__x002f_kik1_x002d_my_x002e_sharepoint_x002e_com_x002f__x003a_v_x003a__x002f_g_x002f_personal_x002f_kati_raudsaar_kik_ee_x002f_Ef2J3yE_x002d_8x1DmXsgJ0vq4IsBjZI5kbxnkozG7SBzLTTDBg_x003f_e_x003d_iM19mL" ma:index="21" nillable="true" ma:displayName="https://kik1-my.sharepoint.com/:v:/g/personal/kati_raudsaar_kik_ee/Ef2J3yE-8x1DmXsgJ0vq4IsBjZI5kbxnkozG7SBzLTTDBg?e=iM19mL" ma:format="Hyperlink" ma:internalName="https_x003a__x002f__x002f_kik1_x002d_my_x002e_sharepoint_x002e_com_x002f__x003a_v_x003a__x002f_g_x002f_personal_x002f_kati_raudsaar_kik_ee_x002f_Ef2J3yE_x002d_8x1DmXsgJ0vq4IsBjZI5kbxnkozG7SBzLTTDBg_x003f_e_x003d_iM19mL">
      <xsd:complexType>
        <xsd:complexContent>
          <xsd:extension base="dms:URL">
            <xsd:sequence>
              <xsd:element name="Url" type="dms:ValidUrl" minOccurs="0" nillable="true"/>
              <xsd:element name="Description" type="xsd:string" nillable="true"/>
            </xsd:sequence>
          </xsd:extension>
        </xsd:complexContent>
      </xsd:complexType>
    </xsd:element>
    <xsd:element name="MediaServiceLocation" ma:index="22" nillable="true" ma:displayName="Location" ma:indexed="true" ma:internalName="MediaServiceLocation"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89e5360-bc01-4415-ab92-adee41ed04df" elementFormDefault="qualified">
    <xsd:import namespace="http://schemas.microsoft.com/office/2006/documentManagement/types"/>
    <xsd:import namespace="http://schemas.microsoft.com/office/infopath/2007/PartnerControls"/>
    <xsd:element name="SharedWithUsers" ma:index="15" nillable="true" ma:displayName="Ühiskasutuses"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Ühiskasutusse andmise üksikasjad" ma:internalName="SharedWithDetails" ma:readOnly="true">
      <xsd:simpleType>
        <xsd:restriction base="dms:Note">
          <xsd:maxLength value="255"/>
        </xsd:restriction>
      </xsd:simpleType>
    </xsd:element>
    <xsd:element name="TaxCatchAll" ma:index="20" nillable="true" ma:displayName="Taxonomy Catch All Column" ma:hidden="true" ma:list="{e8c4c315-28a1-4529-a415-712ede04c199}" ma:internalName="TaxCatchAll" ma:showField="CatchAllData" ma:web="789e5360-bc01-4415-ab92-adee41ed04d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utüüp"/>
        <xsd:element ref="dc:title" minOccurs="0" maxOccurs="1" ma:index="4" ma:displayName="Pealkiri"/>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9B6B2AE-FD76-452F-85C4-FE4C8293DC21}">
  <ds:schemaRefs>
    <ds:schemaRef ds:uri="http://schemas.microsoft.com/sharepoint/v3/contenttype/forms"/>
  </ds:schemaRefs>
</ds:datastoreItem>
</file>

<file path=customXml/itemProps2.xml><?xml version="1.0" encoding="utf-8"?>
<ds:datastoreItem xmlns:ds="http://schemas.openxmlformats.org/officeDocument/2006/customXml" ds:itemID="{A77A0A01-9857-4DF4-B7FD-FDEE7C010840}">
  <ds:schemaRefs>
    <ds:schemaRef ds:uri="418517d2-8a09-472a-8f75-72702918c025"/>
    <ds:schemaRef ds:uri="789e5360-bc01-4415-ab92-adee41ed04d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4A9B21EC-D3C1-4436-AD4E-CDBCEDAA1227}">
  <ds:schemaRefs>
    <ds:schemaRef ds:uri="418517d2-8a09-472a-8f75-72702918c025"/>
    <ds:schemaRef ds:uri="789e5360-bc01-4415-ab92-adee41ed04d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KIK ORG template 2026</Template>
  <TotalTime>0</TotalTime>
  <Words>3126</Words>
  <Application>Microsoft Office PowerPoint</Application>
  <PresentationFormat>Kohandatud</PresentationFormat>
  <Paragraphs>246</Paragraphs>
  <Slides>35</Slides>
  <Notes>1</Notes>
  <HiddenSlides>0</HiddenSlides>
  <MMClips>0</MMClips>
  <ScaleCrop>false</ScaleCrop>
  <HeadingPairs>
    <vt:vector size="6" baseType="variant">
      <vt:variant>
        <vt:lpstr>Kasutatud fondid</vt:lpstr>
      </vt:variant>
      <vt:variant>
        <vt:i4>9</vt:i4>
      </vt:variant>
      <vt:variant>
        <vt:lpstr>Kujundus</vt:lpstr>
      </vt:variant>
      <vt:variant>
        <vt:i4>1</vt:i4>
      </vt:variant>
      <vt:variant>
        <vt:lpstr>Slaidipealkirjad</vt:lpstr>
      </vt:variant>
      <vt:variant>
        <vt:i4>35</vt:i4>
      </vt:variant>
    </vt:vector>
  </HeadingPairs>
  <TitlesOfParts>
    <vt:vector size="45" baseType="lpstr">
      <vt:lpstr>Arial</vt:lpstr>
      <vt:lpstr>Helvetica Neue</vt:lpstr>
      <vt:lpstr>Open Sans regular</vt:lpstr>
      <vt:lpstr>Poppins</vt:lpstr>
      <vt:lpstr>Poppins Light</vt:lpstr>
      <vt:lpstr>Poppins Regular</vt:lpstr>
      <vt:lpstr>Poppins-Medium</vt:lpstr>
      <vt:lpstr>Times New Roman</vt:lpstr>
      <vt:lpstr>Wingdings</vt:lpstr>
      <vt:lpstr>KIK_org_Theme</vt:lpstr>
      <vt:lpstr>Kaugkütte investeeringute toetused III taotlusvoor</vt:lpstr>
      <vt:lpstr>PowerPointi esitlus</vt:lpstr>
      <vt:lpstr>PowerPointi esitlus</vt:lpstr>
      <vt:lpstr>PowerPointi esitlus</vt:lpstr>
      <vt:lpstr>PowerPointi esitlus</vt:lpstr>
      <vt:lpstr>PowerPointi esitlus</vt:lpstr>
      <vt:lpstr>PowerPointi esitlus</vt:lpstr>
      <vt:lpstr>PowerPointi esitlus</vt:lpstr>
      <vt:lpstr>PowerPointi esitlus</vt:lpstr>
      <vt:lpstr>PowerPointi esitlus</vt:lpstr>
      <vt:lpstr>PowerPointi esitlus</vt:lpstr>
      <vt:lpstr>PowerPointi esitlus</vt:lpstr>
      <vt:lpstr>PowerPointi esitlus</vt:lpstr>
      <vt:lpstr>PowerPointi esitlus</vt:lpstr>
      <vt:lpstr>PowerPointi esitlus</vt:lpstr>
      <vt:lpstr>PowerPointi esitlus</vt:lpstr>
      <vt:lpstr>PowerPointi esitlus</vt:lpstr>
      <vt:lpstr>PowerPointi esitlus</vt:lpstr>
      <vt:lpstr>PowerPointi esitlus</vt:lpstr>
      <vt:lpstr>PowerPointi esitlus</vt:lpstr>
      <vt:lpstr>PowerPointi esitlus</vt:lpstr>
      <vt:lpstr>PowerPointi esitlus</vt:lpstr>
      <vt:lpstr>PowerPointi esitlus</vt:lpstr>
      <vt:lpstr>PowerPointi esitlus</vt:lpstr>
      <vt:lpstr>PowerPointi esitlus</vt:lpstr>
      <vt:lpstr>PowerPointi esitlus</vt:lpstr>
      <vt:lpstr>PowerPointi esitlus</vt:lpstr>
      <vt:lpstr>PowerPointi esitlus</vt:lpstr>
      <vt:lpstr>PowerPointi esitlus</vt:lpstr>
      <vt:lpstr>PowerPointi esitlus</vt:lpstr>
      <vt:lpstr>PowerPointi esitlus</vt:lpstr>
      <vt:lpstr>PowerPointi esitlus</vt:lpstr>
      <vt:lpstr>PowerPointi esitlus</vt:lpstr>
      <vt:lpstr>PowerPointi esitlus</vt:lpstr>
      <vt:lpstr>PowerPointi esitlus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Liisi-Reet Krünvald</dc:creator>
  <cp:lastModifiedBy>Kätlyn Kangur</cp:lastModifiedBy>
  <cp:revision>2</cp:revision>
  <dcterms:created xsi:type="dcterms:W3CDTF">2026-02-12T15:52:17Z</dcterms:created>
  <dcterms:modified xsi:type="dcterms:W3CDTF">2026-09-02T10:26:37Z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0x010100AF5698BFB803094F9C9805257F96449C</vt:lpwstr>
  </property>
  <property fmtid="{D5CDD505-2E9C-101B-9397-08002B2CF9AE}" pid="3" name="MediaServiceImageTags">
    <vt:lpwstr/>
  </property>
</Properties>
</file>